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69" r:id="rId3"/>
    <p:sldId id="263" r:id="rId4"/>
    <p:sldId id="264" r:id="rId5"/>
    <p:sldId id="265" r:id="rId6"/>
    <p:sldId id="266" r:id="rId7"/>
    <p:sldId id="268" r:id="rId8"/>
    <p:sldId id="267" r:id="rId9"/>
  </p:sldIdLst>
  <p:sldSz cx="12192000" cy="6858000"/>
  <p:notesSz cx="6858000" cy="9144000"/>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a Elliott" initials="AE" lastIdx="1" clrIdx="0">
    <p:extLst>
      <p:ext uri="{19B8F6BF-5375-455C-9EA6-DF929625EA0E}">
        <p15:presenceInfo xmlns:p15="http://schemas.microsoft.com/office/powerpoint/2012/main" userId="S::andrea.elliott@rotary.org::89f8474b-dfd6-4078-8626-54b1758717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A60444-22D8-9C26-CD05-DDC6F5E18644}" v="51" dt="2023-07-10T22:21:36.051"/>
    <p1510:client id="{97954877-39DD-06B3-2578-28483E8F510A}" v="438" dt="2023-07-11T17:47:38.258"/>
    <p1510:client id="{E867829A-2DAF-D51C-E3A8-3CD7753B6246}" v="2" dt="2023-07-11T20:38:15.6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158" autoAdjust="0"/>
  </p:normalViewPr>
  <p:slideViewPr>
    <p:cSldViewPr snapToGrid="0">
      <p:cViewPr varScale="1">
        <p:scale>
          <a:sx n="68" d="100"/>
          <a:sy n="68" d="100"/>
        </p:scale>
        <p:origin x="211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E84C94-6958-4BC1-897E-A507900E61FD}" type="datetimeFigureOut">
              <a:rPr lang="en-US" smtClean="0"/>
              <a:t>11-Jul-2023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9DD56B-B04A-4A98-83D2-8CCD25597AD2}" type="slidenum">
              <a:rPr lang="en-US" smtClean="0"/>
              <a:t>‹#›</a:t>
            </a:fld>
            <a:endParaRPr lang="en-US"/>
          </a:p>
        </p:txBody>
      </p:sp>
    </p:spTree>
    <p:extLst>
      <p:ext uri="{BB962C8B-B14F-4D97-AF65-F5344CB8AC3E}">
        <p14:creationId xmlns:p14="http://schemas.microsoft.com/office/powerpoint/2010/main" val="3243017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my.rotary.org/en/learning-reference/about-rotary/action-plan"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Greeting and welcome-</a:t>
            </a:r>
          </a:p>
          <a:p>
            <a:r>
              <a:rPr lang="en-US" dirty="0"/>
              <a:t>My name is Megan Anderson, Director of Strategy, and I’m here to talk to you about Rotary’s Action Plan, which is the name of Rotary’s strategic plan.  The plan was created from what our members and participants have asked us to be.  </a:t>
            </a:r>
            <a:endParaRPr lang="en-US" dirty="0">
              <a:cs typeface="Calibri"/>
            </a:endParaRPr>
          </a:p>
          <a:p>
            <a:endParaRPr lang="en-US" dirty="0"/>
          </a:p>
          <a:p>
            <a:r>
              <a:rPr lang="en-US" dirty="0"/>
              <a:t>This month marks the beginning of the fifth year of Rotary’s Action Plan. Although we’re in the last year of the five-year planning cycle, the Action Plan will continue to drive Rotary forward and will evolve as we continue to adapt to a changing world. </a:t>
            </a:r>
          </a:p>
          <a:p>
            <a:r>
              <a:rPr lang="en-US" dirty="0"/>
              <a:t> </a:t>
            </a:r>
          </a:p>
          <a:p>
            <a:r>
              <a:rPr lang="en-US" dirty="0"/>
              <a:t>During this year, we will use best practices to: </a:t>
            </a:r>
          </a:p>
          <a:p>
            <a:pPr marL="285750" indent="-285750">
              <a:buFont typeface="Arial,Sans-Serif"/>
              <a:buChar char="•"/>
            </a:pPr>
            <a:r>
              <a:rPr lang="en-US" dirty="0"/>
              <a:t>Evaluate what we’ve done so far </a:t>
            </a:r>
          </a:p>
          <a:p>
            <a:pPr marL="285750" indent="-285750">
              <a:buFont typeface="Arial,Sans-Serif"/>
              <a:buChar char="•"/>
            </a:pPr>
            <a:r>
              <a:rPr lang="en-US" dirty="0"/>
              <a:t>Find opportunities for improvement </a:t>
            </a:r>
          </a:p>
          <a:p>
            <a:pPr marL="285750" indent="-285750">
              <a:buFont typeface="Arial,Sans-Serif"/>
              <a:buChar char="•"/>
            </a:pPr>
            <a:r>
              <a:rPr lang="en-US" dirty="0"/>
              <a:t>Make changes if </a:t>
            </a:r>
            <a:r>
              <a:rPr lang="en-US" noProof="0" dirty="0"/>
              <a:t>necessary</a:t>
            </a:r>
            <a:r>
              <a:rPr lang="en-US" dirty="0"/>
              <a:t> </a:t>
            </a:r>
          </a:p>
          <a:p>
            <a:endParaRPr lang="en-US" dirty="0"/>
          </a:p>
          <a:p>
            <a:r>
              <a:rPr lang="en-US" dirty="0"/>
              <a:t>From a club standpoint as we move into the next five-year cycle, we will continue to promote our strategic priorities and encourage clubs to address challenges through the lens of the Action Plan. </a:t>
            </a:r>
            <a:endParaRPr lang="en-US" dirty="0">
              <a:ea typeface="Calibri"/>
              <a:cs typeface="Calibri"/>
            </a:endParaRPr>
          </a:p>
          <a:p>
            <a:endParaRPr lang="en-US" dirty="0"/>
          </a:p>
          <a:p>
            <a:endParaRPr lang="en-US" dirty="0">
              <a:cs typeface="Calibri"/>
            </a:endParaRPr>
          </a:p>
          <a:p>
            <a:endParaRPr lang="en-US" dirty="0">
              <a:cs typeface="Calibri"/>
            </a:endParaRPr>
          </a:p>
          <a:p>
            <a:r>
              <a:rPr lang="en-US" dirty="0">
                <a:cs typeface="Calibri"/>
              </a:rPr>
              <a:t>______________________________________________________________________________________________________________________________________________________________________________________________</a:t>
            </a:r>
            <a:endParaRPr lang="en-US" dirty="0"/>
          </a:p>
          <a:p>
            <a:r>
              <a:rPr lang="en-US" dirty="0"/>
              <a:t>Greeting and welcome-</a:t>
            </a:r>
            <a:endParaRPr lang="en-US" dirty="0">
              <a:cs typeface="Calibri" panose="020F0502020204030204"/>
            </a:endParaRPr>
          </a:p>
          <a:p>
            <a:r>
              <a:rPr lang="en-US" dirty="0"/>
              <a:t>Good [morning/afternoon]. My name is […], and I’m here to talk to you about Rotary’s Action Plan (Rotary’s Strategic Plan).  The plan was created </a:t>
            </a:r>
            <a:r>
              <a:rPr lang="pt-br" sz="1200" b="0" i="0" u="none" kern="1200" baseline="0" dirty="0" err="1">
                <a:solidFill>
                  <a:schemeClr val="tx1"/>
                </a:solidFill>
                <a:effectLst/>
                <a:latin typeface="+mn-lt"/>
                <a:ea typeface="+mn-ea"/>
                <a:cs typeface="+mn-cs"/>
              </a:rPr>
              <a:t>from</a:t>
            </a:r>
            <a:r>
              <a:rPr lang="pt-br" sz="1200" b="0" i="0" u="none" kern="1200" baseline="0" dirty="0">
                <a:solidFill>
                  <a:schemeClr val="tx1"/>
                </a:solidFill>
                <a:effectLst/>
                <a:latin typeface="+mn-lt"/>
                <a:ea typeface="+mn-ea"/>
                <a:cs typeface="+mn-cs"/>
              </a:rPr>
              <a:t> </a:t>
            </a:r>
            <a:r>
              <a:rPr lang="pt-br" sz="1200" b="0" i="0" u="none" kern="1200" baseline="0" dirty="0" err="1">
                <a:solidFill>
                  <a:schemeClr val="tx1"/>
                </a:solidFill>
                <a:effectLst/>
                <a:latin typeface="+mn-lt"/>
                <a:ea typeface="+mn-ea"/>
                <a:cs typeface="+mn-cs"/>
              </a:rPr>
              <a:t>what</a:t>
            </a:r>
            <a:r>
              <a:rPr lang="pt-br" sz="1200" b="0" i="0" u="none" kern="1200" baseline="0" dirty="0">
                <a:solidFill>
                  <a:schemeClr val="tx1"/>
                </a:solidFill>
                <a:effectLst/>
                <a:latin typeface="+mn-lt"/>
                <a:ea typeface="+mn-ea"/>
                <a:cs typeface="+mn-cs"/>
              </a:rPr>
              <a:t> </a:t>
            </a:r>
            <a:r>
              <a:rPr lang="pt-br" sz="1200" b="0" i="0" u="none" kern="1200" baseline="0" dirty="0" err="1">
                <a:solidFill>
                  <a:schemeClr val="tx1"/>
                </a:solidFill>
                <a:effectLst/>
                <a:latin typeface="+mn-lt"/>
                <a:ea typeface="+mn-ea"/>
                <a:cs typeface="+mn-cs"/>
              </a:rPr>
              <a:t>we</a:t>
            </a:r>
            <a:r>
              <a:rPr lang="pt-br" sz="1200" b="0" i="0" u="none" kern="1200" baseline="0" dirty="0">
                <a:solidFill>
                  <a:schemeClr val="tx1"/>
                </a:solidFill>
                <a:effectLst/>
                <a:latin typeface="+mn-lt"/>
                <a:ea typeface="+mn-ea"/>
                <a:cs typeface="+mn-cs"/>
              </a:rPr>
              <a:t> </a:t>
            </a:r>
            <a:r>
              <a:rPr lang="pt-br" sz="1200" b="0" i="0" u="none" kern="1200" baseline="0" dirty="0" err="1">
                <a:solidFill>
                  <a:schemeClr val="tx1"/>
                </a:solidFill>
                <a:effectLst/>
                <a:latin typeface="+mn-lt"/>
                <a:ea typeface="+mn-ea"/>
                <a:cs typeface="+mn-cs"/>
              </a:rPr>
              <a:t>learned</a:t>
            </a:r>
            <a:r>
              <a:rPr lang="pt-br" sz="1200" b="0" i="0" u="none" kern="1200" baseline="0" dirty="0">
                <a:solidFill>
                  <a:schemeClr val="tx1"/>
                </a:solidFill>
                <a:effectLst/>
                <a:latin typeface="+mn-lt"/>
                <a:ea typeface="+mn-ea"/>
                <a:cs typeface="+mn-cs"/>
              </a:rPr>
              <a:t> </a:t>
            </a:r>
            <a:r>
              <a:rPr lang="pt-br" sz="1200" b="0" i="0" u="none" kern="1200" baseline="0" dirty="0" err="1">
                <a:solidFill>
                  <a:schemeClr val="tx1"/>
                </a:solidFill>
                <a:effectLst/>
                <a:latin typeface="+mn-lt"/>
                <a:ea typeface="+mn-ea"/>
                <a:cs typeface="+mn-cs"/>
              </a:rPr>
              <a:t>that</a:t>
            </a:r>
            <a:r>
              <a:rPr lang="pt-br" sz="1200" b="0" i="0" u="none" kern="1200" baseline="0" dirty="0">
                <a:solidFill>
                  <a:schemeClr val="tx1"/>
                </a:solidFill>
                <a:effectLst/>
                <a:latin typeface="+mn-lt"/>
                <a:ea typeface="+mn-ea"/>
                <a:cs typeface="+mn-cs"/>
              </a:rPr>
              <a:t> </a:t>
            </a:r>
            <a:r>
              <a:rPr lang="pt-br" sz="1200" b="0" i="0" u="none" kern="1200" baseline="0" dirty="0" err="1">
                <a:solidFill>
                  <a:schemeClr val="tx1"/>
                </a:solidFill>
                <a:effectLst/>
                <a:latin typeface="+mn-lt"/>
                <a:ea typeface="+mn-ea"/>
                <a:cs typeface="+mn-cs"/>
              </a:rPr>
              <a:t>our</a:t>
            </a:r>
            <a:r>
              <a:rPr lang="pt-br" sz="1200" b="0" i="0" u="none" kern="1200" baseline="0" dirty="0">
                <a:solidFill>
                  <a:schemeClr val="tx1"/>
                </a:solidFill>
                <a:effectLst/>
                <a:latin typeface="+mn-lt"/>
                <a:ea typeface="+mn-ea"/>
                <a:cs typeface="+mn-cs"/>
              </a:rPr>
              <a:t> </a:t>
            </a:r>
            <a:r>
              <a:rPr lang="pt-br" sz="1200" b="0" i="0" u="none" kern="1200" baseline="0" dirty="0" err="1">
                <a:solidFill>
                  <a:schemeClr val="tx1"/>
                </a:solidFill>
                <a:effectLst/>
                <a:latin typeface="+mn-lt"/>
                <a:ea typeface="+mn-ea"/>
                <a:cs typeface="+mn-cs"/>
              </a:rPr>
              <a:t>members</a:t>
            </a:r>
            <a:r>
              <a:rPr lang="pt-br" sz="1200" b="0" i="0" u="none" kern="1200" baseline="0" dirty="0">
                <a:solidFill>
                  <a:schemeClr val="tx1"/>
                </a:solidFill>
                <a:effectLst/>
                <a:latin typeface="+mn-lt"/>
                <a:ea typeface="+mn-ea"/>
                <a:cs typeface="+mn-cs"/>
              </a:rPr>
              <a:t> </a:t>
            </a:r>
            <a:r>
              <a:rPr lang="pt-br" sz="1200" b="0" i="0" u="none" kern="1200" baseline="0" dirty="0" err="1">
                <a:solidFill>
                  <a:schemeClr val="tx1"/>
                </a:solidFill>
                <a:effectLst/>
                <a:latin typeface="+mn-lt"/>
                <a:ea typeface="+mn-ea"/>
                <a:cs typeface="+mn-cs"/>
              </a:rPr>
              <a:t>wanted</a:t>
            </a:r>
            <a:r>
              <a:rPr lang="pt-br" sz="1200" b="0" i="0" u="none" kern="1200" baseline="0" dirty="0">
                <a:solidFill>
                  <a:schemeClr val="tx1"/>
                </a:solidFill>
                <a:effectLst/>
                <a:latin typeface="+mn-lt"/>
                <a:ea typeface="+mn-ea"/>
                <a:cs typeface="+mn-cs"/>
              </a:rPr>
              <a:t> in </a:t>
            </a:r>
            <a:r>
              <a:rPr lang="pt-br" sz="1200" b="0" i="0" u="none" kern="1200" baseline="0" dirty="0" err="1">
                <a:solidFill>
                  <a:schemeClr val="tx1"/>
                </a:solidFill>
                <a:effectLst/>
                <a:latin typeface="+mn-lt"/>
                <a:ea typeface="+mn-ea"/>
                <a:cs typeface="+mn-cs"/>
              </a:rPr>
              <a:t>the</a:t>
            </a:r>
            <a:r>
              <a:rPr lang="pt-br" sz="1200" b="0" i="0" u="none" kern="1200" baseline="0" dirty="0">
                <a:solidFill>
                  <a:schemeClr val="tx1"/>
                </a:solidFill>
                <a:effectLst/>
                <a:latin typeface="+mn-lt"/>
                <a:ea typeface="+mn-ea"/>
                <a:cs typeface="+mn-cs"/>
              </a:rPr>
              <a:t> </a:t>
            </a:r>
            <a:r>
              <a:rPr lang="pt-br" sz="1200" b="0" i="0" u="none" kern="1200" baseline="0" dirty="0" err="1">
                <a:solidFill>
                  <a:schemeClr val="tx1"/>
                </a:solidFill>
                <a:effectLst/>
                <a:latin typeface="+mn-lt"/>
                <a:ea typeface="+mn-ea"/>
                <a:cs typeface="+mn-cs"/>
              </a:rPr>
              <a:t>organization</a:t>
            </a:r>
            <a:r>
              <a:rPr lang="pt-br" sz="1200" b="0" i="0" u="none" kern="1200" baseline="0" dirty="0">
                <a:solidFill>
                  <a:schemeClr val="tx1"/>
                </a:solidFill>
                <a:effectLst/>
                <a:latin typeface="+mn-lt"/>
                <a:ea typeface="+mn-ea"/>
                <a:cs typeface="+mn-cs"/>
              </a:rPr>
              <a:t>. </a:t>
            </a:r>
            <a:r>
              <a:rPr lang="pt-br" sz="1200" b="0" i="0" u="none" kern="1200" baseline="0" dirty="0" err="1">
                <a:solidFill>
                  <a:schemeClr val="tx1"/>
                </a:solidFill>
                <a:effectLst/>
                <a:latin typeface="+mn-lt"/>
                <a:ea typeface="+mn-ea"/>
                <a:cs typeface="+mn-cs"/>
              </a:rPr>
              <a:t>To</a:t>
            </a:r>
            <a:r>
              <a:rPr lang="pt-br" sz="1200" b="0" i="0" u="none" kern="1200" baseline="0" dirty="0">
                <a:solidFill>
                  <a:schemeClr val="tx1"/>
                </a:solidFill>
                <a:effectLst/>
                <a:latin typeface="+mn-lt"/>
                <a:ea typeface="+mn-ea"/>
                <a:cs typeface="+mn-cs"/>
              </a:rPr>
              <a:t> </a:t>
            </a:r>
            <a:r>
              <a:rPr lang="pt-br" sz="1200" b="0" i="0" u="none" kern="1200" baseline="0" dirty="0" err="1">
                <a:solidFill>
                  <a:schemeClr val="tx1"/>
                </a:solidFill>
                <a:effectLst/>
                <a:latin typeface="+mn-lt"/>
                <a:ea typeface="+mn-ea"/>
                <a:cs typeface="+mn-cs"/>
              </a:rPr>
              <a:t>be</a:t>
            </a:r>
            <a:r>
              <a:rPr lang="pt-br" sz="1200" b="0" i="0" u="none" kern="1200" baseline="0" dirty="0">
                <a:solidFill>
                  <a:schemeClr val="tx1"/>
                </a:solidFill>
                <a:effectLst/>
                <a:latin typeface="+mn-lt"/>
                <a:ea typeface="+mn-ea"/>
                <a:cs typeface="+mn-cs"/>
              </a:rPr>
              <a:t> </a:t>
            </a:r>
            <a:r>
              <a:rPr lang="pt-br" sz="1200" b="0" i="0" u="none" kern="1200" baseline="0" dirty="0" err="1">
                <a:solidFill>
                  <a:schemeClr val="tx1"/>
                </a:solidFill>
                <a:effectLst/>
                <a:latin typeface="+mn-lt"/>
                <a:ea typeface="+mn-ea"/>
                <a:cs typeface="+mn-cs"/>
              </a:rPr>
              <a:t>nimble</a:t>
            </a:r>
            <a:r>
              <a:rPr lang="pt-br" sz="1200" b="0" i="0" u="none" kern="1200" baseline="0" dirty="0">
                <a:solidFill>
                  <a:schemeClr val="tx1"/>
                </a:solidFill>
                <a:effectLst/>
                <a:latin typeface="+mn-lt"/>
                <a:ea typeface="+mn-ea"/>
                <a:cs typeface="+mn-cs"/>
              </a:rPr>
              <a:t>, more open </a:t>
            </a:r>
            <a:r>
              <a:rPr lang="pt-br" sz="1200" b="0" i="0" u="none" kern="1200" baseline="0" dirty="0" err="1">
                <a:solidFill>
                  <a:schemeClr val="tx1"/>
                </a:solidFill>
                <a:effectLst/>
                <a:latin typeface="+mn-lt"/>
                <a:ea typeface="+mn-ea"/>
                <a:cs typeface="+mn-cs"/>
              </a:rPr>
              <a:t>to</a:t>
            </a:r>
            <a:r>
              <a:rPr lang="pt-br" sz="1200" b="0" i="0" u="none" kern="1200" baseline="0" dirty="0">
                <a:solidFill>
                  <a:schemeClr val="tx1"/>
                </a:solidFill>
                <a:effectLst/>
                <a:latin typeface="+mn-lt"/>
                <a:ea typeface="+mn-ea"/>
                <a:cs typeface="+mn-cs"/>
              </a:rPr>
              <a:t> new </a:t>
            </a:r>
            <a:r>
              <a:rPr lang="pt-br" sz="1200" b="0" i="0" u="none" kern="1200" baseline="0" dirty="0" err="1">
                <a:solidFill>
                  <a:schemeClr val="tx1"/>
                </a:solidFill>
                <a:effectLst/>
                <a:latin typeface="+mn-lt"/>
                <a:ea typeface="+mn-ea"/>
                <a:cs typeface="+mn-cs"/>
              </a:rPr>
              <a:t>ideas</a:t>
            </a:r>
            <a:r>
              <a:rPr lang="pt-br" sz="1200" b="0" i="0" u="none" kern="1200" baseline="0" dirty="0">
                <a:solidFill>
                  <a:schemeClr val="tx1"/>
                </a:solidFill>
                <a:effectLst/>
                <a:latin typeface="+mn-lt"/>
                <a:ea typeface="+mn-ea"/>
                <a:cs typeface="+mn-cs"/>
              </a:rPr>
              <a:t> </a:t>
            </a:r>
            <a:r>
              <a:rPr lang="pt-br" sz="1200" b="0" i="0" u="none" kern="1200" baseline="0" dirty="0" err="1">
                <a:solidFill>
                  <a:schemeClr val="tx1"/>
                </a:solidFill>
                <a:effectLst/>
                <a:latin typeface="+mn-lt"/>
                <a:ea typeface="+mn-ea"/>
                <a:cs typeface="+mn-cs"/>
              </a:rPr>
              <a:t>and</a:t>
            </a:r>
            <a:r>
              <a:rPr lang="pt-br" sz="1200" b="0" i="0" u="none" kern="1200" baseline="0" dirty="0">
                <a:solidFill>
                  <a:schemeClr val="tx1"/>
                </a:solidFill>
                <a:effectLst/>
                <a:latin typeface="+mn-lt"/>
                <a:ea typeface="+mn-ea"/>
                <a:cs typeface="+mn-cs"/>
              </a:rPr>
              <a:t> faces, </a:t>
            </a:r>
            <a:r>
              <a:rPr lang="pt-br" sz="1200" b="0" i="0" u="none" kern="1200" baseline="0" dirty="0" err="1">
                <a:solidFill>
                  <a:schemeClr val="tx1"/>
                </a:solidFill>
                <a:effectLst/>
                <a:latin typeface="+mn-lt"/>
                <a:ea typeface="+mn-ea"/>
                <a:cs typeface="+mn-cs"/>
              </a:rPr>
              <a:t>and</a:t>
            </a:r>
            <a:r>
              <a:rPr lang="pt-br" sz="1200" b="0" i="0" u="none" kern="1200" baseline="0" dirty="0">
                <a:solidFill>
                  <a:schemeClr val="tx1"/>
                </a:solidFill>
                <a:effectLst/>
                <a:latin typeface="+mn-lt"/>
                <a:ea typeface="+mn-ea"/>
                <a:cs typeface="+mn-cs"/>
              </a:rPr>
              <a:t> </a:t>
            </a:r>
            <a:r>
              <a:rPr lang="pt-br" sz="1200" b="0" i="0" u="none" kern="1200" baseline="0" dirty="0" err="1">
                <a:solidFill>
                  <a:schemeClr val="tx1"/>
                </a:solidFill>
                <a:effectLst/>
                <a:latin typeface="+mn-lt"/>
                <a:ea typeface="+mn-ea"/>
                <a:cs typeface="+mn-cs"/>
              </a:rPr>
              <a:t>better</a:t>
            </a:r>
            <a:r>
              <a:rPr lang="pt-br" sz="1200" b="0" i="0" u="none" kern="1200" baseline="0" dirty="0">
                <a:solidFill>
                  <a:schemeClr val="tx1"/>
                </a:solidFill>
                <a:effectLst/>
                <a:latin typeface="+mn-lt"/>
                <a:ea typeface="+mn-ea"/>
                <a:cs typeface="+mn-cs"/>
              </a:rPr>
              <a:t> </a:t>
            </a:r>
            <a:r>
              <a:rPr lang="pt-br" sz="1200" b="0" i="0" u="none" kern="1200" baseline="0" dirty="0" err="1">
                <a:solidFill>
                  <a:schemeClr val="tx1"/>
                </a:solidFill>
                <a:effectLst/>
                <a:latin typeface="+mn-lt"/>
                <a:ea typeface="+mn-ea"/>
                <a:cs typeface="+mn-cs"/>
              </a:rPr>
              <a:t>about</a:t>
            </a:r>
            <a:r>
              <a:rPr lang="pt-br" sz="1200" b="0" i="0" u="none" kern="1200" baseline="0" dirty="0">
                <a:solidFill>
                  <a:schemeClr val="tx1"/>
                </a:solidFill>
                <a:effectLst/>
                <a:latin typeface="+mn-lt"/>
                <a:ea typeface="+mn-ea"/>
                <a:cs typeface="+mn-cs"/>
              </a:rPr>
              <a:t> </a:t>
            </a:r>
            <a:r>
              <a:rPr lang="pt-br" sz="1200" b="0" i="0" u="none" kern="1200" baseline="0" dirty="0" err="1">
                <a:solidFill>
                  <a:schemeClr val="tx1"/>
                </a:solidFill>
                <a:effectLst/>
                <a:latin typeface="+mn-lt"/>
                <a:ea typeface="+mn-ea"/>
                <a:cs typeface="+mn-cs"/>
              </a:rPr>
              <a:t>capitalizing</a:t>
            </a:r>
            <a:r>
              <a:rPr lang="pt-br" sz="1200" b="0" i="0" u="none" kern="1200" baseline="0" dirty="0">
                <a:solidFill>
                  <a:schemeClr val="tx1"/>
                </a:solidFill>
                <a:effectLst/>
                <a:latin typeface="+mn-lt"/>
                <a:ea typeface="+mn-ea"/>
                <a:cs typeface="+mn-cs"/>
              </a:rPr>
              <a:t> </a:t>
            </a:r>
            <a:r>
              <a:rPr lang="pt-br" sz="1200" b="0" i="0" u="none" kern="1200" baseline="0" dirty="0" err="1">
                <a:solidFill>
                  <a:schemeClr val="tx1"/>
                </a:solidFill>
                <a:effectLst/>
                <a:latin typeface="+mn-lt"/>
                <a:ea typeface="+mn-ea"/>
                <a:cs typeface="+mn-cs"/>
              </a:rPr>
              <a:t>on</a:t>
            </a:r>
            <a:r>
              <a:rPr lang="pt-br" sz="1200" b="0" i="0" u="none" kern="1200" baseline="0" dirty="0">
                <a:solidFill>
                  <a:schemeClr val="tx1"/>
                </a:solidFill>
                <a:effectLst/>
                <a:latin typeface="+mn-lt"/>
                <a:ea typeface="+mn-ea"/>
                <a:cs typeface="+mn-cs"/>
              </a:rPr>
              <a:t> </a:t>
            </a:r>
            <a:r>
              <a:rPr lang="pt-br" sz="1200" b="0" i="0" u="none" kern="1200" baseline="0" dirty="0" err="1">
                <a:solidFill>
                  <a:schemeClr val="tx1"/>
                </a:solidFill>
                <a:effectLst/>
                <a:latin typeface="+mn-lt"/>
                <a:ea typeface="+mn-ea"/>
                <a:cs typeface="+mn-cs"/>
              </a:rPr>
              <a:t>changing</a:t>
            </a:r>
            <a:r>
              <a:rPr lang="pt-br" sz="1200" b="0" i="0" u="none" kern="1200" baseline="0" dirty="0">
                <a:solidFill>
                  <a:schemeClr val="tx1"/>
                </a:solidFill>
                <a:effectLst/>
                <a:latin typeface="+mn-lt"/>
                <a:ea typeface="+mn-ea"/>
                <a:cs typeface="+mn-cs"/>
              </a:rPr>
              <a:t> </a:t>
            </a:r>
            <a:r>
              <a:rPr lang="pt-br" sz="1200" b="0" i="0" u="none" kern="1200" baseline="0" dirty="0" err="1">
                <a:solidFill>
                  <a:schemeClr val="tx1"/>
                </a:solidFill>
                <a:effectLst/>
                <a:latin typeface="+mn-lt"/>
                <a:ea typeface="+mn-ea"/>
                <a:cs typeface="+mn-cs"/>
              </a:rPr>
              <a:t>technologies</a:t>
            </a:r>
            <a:r>
              <a:rPr lang="pt-br" sz="1200" b="0" i="0" u="none" kern="1200" baseline="0" dirty="0">
                <a:solidFill>
                  <a:schemeClr val="tx1"/>
                </a:solidFill>
                <a:effectLst/>
                <a:latin typeface="+mn-lt"/>
                <a:ea typeface="+mn-ea"/>
                <a:cs typeface="+mn-cs"/>
              </a:rPr>
              <a:t> </a:t>
            </a:r>
            <a:r>
              <a:rPr lang="pt-br" sz="1200" b="0" i="0" u="none" kern="1200" baseline="0" dirty="0" err="1">
                <a:solidFill>
                  <a:schemeClr val="tx1"/>
                </a:solidFill>
                <a:effectLst/>
                <a:latin typeface="+mn-lt"/>
                <a:ea typeface="+mn-ea"/>
                <a:cs typeface="+mn-cs"/>
              </a:rPr>
              <a:t>and</a:t>
            </a:r>
            <a:r>
              <a:rPr lang="pt-br" sz="1200" b="0" i="0" u="none" kern="1200" baseline="0" dirty="0">
                <a:solidFill>
                  <a:schemeClr val="tx1"/>
                </a:solidFill>
                <a:effectLst/>
                <a:latin typeface="+mn-lt"/>
                <a:ea typeface="+mn-ea"/>
                <a:cs typeface="+mn-cs"/>
              </a:rPr>
              <a:t> </a:t>
            </a:r>
            <a:r>
              <a:rPr lang="pt-br" sz="1200" b="0" i="0" u="none" kern="1200" baseline="0" dirty="0" err="1">
                <a:solidFill>
                  <a:schemeClr val="tx1"/>
                </a:solidFill>
                <a:effectLst/>
                <a:latin typeface="+mn-lt"/>
                <a:ea typeface="+mn-ea"/>
                <a:cs typeface="+mn-cs"/>
              </a:rPr>
              <a:t>trends</a:t>
            </a:r>
            <a:r>
              <a:rPr lang="pt-br" sz="1200" b="0" i="0" u="none" kern="1200" baseline="0" dirty="0">
                <a:solidFill>
                  <a:schemeClr val="tx1"/>
                </a:solidFill>
                <a:effectLst/>
                <a:latin typeface="+mn-lt"/>
                <a:ea typeface="+mn-ea"/>
                <a:cs typeface="+mn-cs"/>
              </a:rPr>
              <a:t>.</a:t>
            </a:r>
            <a:endParaRPr lang="pt-br" dirty="0"/>
          </a:p>
          <a:p>
            <a:endParaRPr lang="pt-br" sz="1200" b="0" i="0" u="none" kern="1200" baseline="0" dirty="0">
              <a:solidFill>
                <a:schemeClr val="tx1"/>
              </a:solidFill>
              <a:effectLst/>
              <a:latin typeface="+mn-lt"/>
              <a:cs typeface="Calibri"/>
            </a:endParaRPr>
          </a:p>
          <a:p>
            <a:r>
              <a:rPr lang="pt-BR" dirty="0" err="1"/>
              <a:t>This</a:t>
            </a:r>
            <a:r>
              <a:rPr lang="pt-BR" dirty="0"/>
              <a:t> </a:t>
            </a:r>
            <a:r>
              <a:rPr lang="pt-BR" dirty="0" err="1"/>
              <a:t>month</a:t>
            </a:r>
            <a:r>
              <a:rPr lang="pt-BR" dirty="0"/>
              <a:t> </a:t>
            </a:r>
            <a:r>
              <a:rPr lang="pt-BR" dirty="0" err="1"/>
              <a:t>marks</a:t>
            </a:r>
            <a:r>
              <a:rPr lang="pt-BR" dirty="0"/>
              <a:t> </a:t>
            </a:r>
            <a:r>
              <a:rPr lang="pt-BR" dirty="0" err="1"/>
              <a:t>the</a:t>
            </a:r>
            <a:r>
              <a:rPr lang="pt-BR" dirty="0"/>
              <a:t> </a:t>
            </a:r>
            <a:r>
              <a:rPr lang="pt-BR" dirty="0" err="1"/>
              <a:t>beginning</a:t>
            </a:r>
            <a:r>
              <a:rPr lang="pt-BR" dirty="0"/>
              <a:t> </a:t>
            </a:r>
            <a:r>
              <a:rPr lang="pt-BR" dirty="0" err="1"/>
              <a:t>of</a:t>
            </a:r>
            <a:r>
              <a:rPr lang="pt-BR" dirty="0"/>
              <a:t> </a:t>
            </a:r>
            <a:r>
              <a:rPr lang="pt-BR" dirty="0" err="1"/>
              <a:t>the</a:t>
            </a:r>
            <a:r>
              <a:rPr lang="pt-BR" dirty="0"/>
              <a:t> </a:t>
            </a:r>
            <a:r>
              <a:rPr lang="pt-BR" dirty="0" err="1"/>
              <a:t>fifth</a:t>
            </a:r>
            <a:r>
              <a:rPr lang="pt-BR" dirty="0"/>
              <a:t> </a:t>
            </a:r>
            <a:r>
              <a:rPr lang="pt-BR" dirty="0" err="1"/>
              <a:t>year</a:t>
            </a:r>
            <a:r>
              <a:rPr lang="pt-BR" dirty="0"/>
              <a:t> </a:t>
            </a:r>
            <a:r>
              <a:rPr lang="pt-BR" dirty="0" err="1"/>
              <a:t>of</a:t>
            </a:r>
            <a:r>
              <a:rPr lang="pt-BR" dirty="0"/>
              <a:t> </a:t>
            </a:r>
            <a:r>
              <a:rPr lang="pt-BR" dirty="0" err="1"/>
              <a:t>Rotary’s</a:t>
            </a:r>
            <a:r>
              <a:rPr lang="pt-BR" dirty="0"/>
              <a:t> </a:t>
            </a:r>
            <a:r>
              <a:rPr lang="pt-BR" dirty="0" err="1"/>
              <a:t>Action</a:t>
            </a:r>
            <a:r>
              <a:rPr lang="pt-BR" dirty="0"/>
              <a:t> </a:t>
            </a:r>
            <a:r>
              <a:rPr lang="pt-BR" dirty="0" err="1"/>
              <a:t>Plan</a:t>
            </a:r>
            <a:r>
              <a:rPr lang="pt-BR" dirty="0"/>
              <a:t>. </a:t>
            </a:r>
            <a:r>
              <a:rPr lang="pt-BR" dirty="0" err="1"/>
              <a:t>Although</a:t>
            </a:r>
            <a:r>
              <a:rPr lang="pt-BR" dirty="0"/>
              <a:t> </a:t>
            </a:r>
            <a:r>
              <a:rPr lang="pt-BR" dirty="0" err="1"/>
              <a:t>we’re</a:t>
            </a:r>
            <a:r>
              <a:rPr lang="pt-BR" dirty="0"/>
              <a:t> in </a:t>
            </a:r>
            <a:r>
              <a:rPr lang="pt-BR" dirty="0" err="1"/>
              <a:t>the</a:t>
            </a:r>
            <a:r>
              <a:rPr lang="pt-BR" dirty="0"/>
              <a:t> </a:t>
            </a:r>
            <a:r>
              <a:rPr lang="pt-BR" dirty="0" err="1"/>
              <a:t>last</a:t>
            </a:r>
            <a:r>
              <a:rPr lang="pt-BR" dirty="0"/>
              <a:t> </a:t>
            </a:r>
            <a:r>
              <a:rPr lang="pt-BR" dirty="0" err="1"/>
              <a:t>year</a:t>
            </a:r>
            <a:r>
              <a:rPr lang="pt-BR" dirty="0"/>
              <a:t> </a:t>
            </a:r>
            <a:r>
              <a:rPr lang="pt-BR" dirty="0" err="1"/>
              <a:t>of</a:t>
            </a:r>
            <a:r>
              <a:rPr lang="pt-BR" dirty="0"/>
              <a:t> </a:t>
            </a:r>
            <a:r>
              <a:rPr lang="pt-BR" dirty="0" err="1"/>
              <a:t>the</a:t>
            </a:r>
            <a:r>
              <a:rPr lang="pt-BR" dirty="0"/>
              <a:t> </a:t>
            </a:r>
            <a:r>
              <a:rPr lang="pt-BR" dirty="0" err="1"/>
              <a:t>five-year</a:t>
            </a:r>
            <a:r>
              <a:rPr lang="pt-BR" dirty="0"/>
              <a:t> </a:t>
            </a:r>
            <a:r>
              <a:rPr lang="pt-BR" dirty="0" err="1"/>
              <a:t>planning</a:t>
            </a:r>
            <a:r>
              <a:rPr lang="pt-BR" dirty="0"/>
              <a:t> </a:t>
            </a:r>
            <a:r>
              <a:rPr lang="pt-BR" dirty="0" err="1"/>
              <a:t>cycle</a:t>
            </a:r>
            <a:r>
              <a:rPr lang="pt-BR" dirty="0"/>
              <a:t>, </a:t>
            </a:r>
            <a:r>
              <a:rPr lang="pt-BR" dirty="0" err="1"/>
              <a:t>the</a:t>
            </a:r>
            <a:r>
              <a:rPr lang="pt-BR" dirty="0"/>
              <a:t> </a:t>
            </a:r>
            <a:r>
              <a:rPr lang="pt-BR" dirty="0" err="1"/>
              <a:t>Action</a:t>
            </a:r>
            <a:r>
              <a:rPr lang="pt-BR" dirty="0"/>
              <a:t> </a:t>
            </a:r>
            <a:r>
              <a:rPr lang="pt-BR" dirty="0" err="1"/>
              <a:t>Plan</a:t>
            </a:r>
            <a:r>
              <a:rPr lang="pt-BR" dirty="0"/>
              <a:t> </a:t>
            </a:r>
            <a:r>
              <a:rPr lang="pt-BR" dirty="0" err="1"/>
              <a:t>will</a:t>
            </a:r>
            <a:r>
              <a:rPr lang="pt-BR" dirty="0"/>
              <a:t> continue </a:t>
            </a:r>
            <a:r>
              <a:rPr lang="pt-BR" dirty="0" err="1"/>
              <a:t>to</a:t>
            </a:r>
            <a:r>
              <a:rPr lang="pt-BR" dirty="0"/>
              <a:t> drive Rotary </a:t>
            </a:r>
            <a:r>
              <a:rPr lang="pt-BR" dirty="0" err="1"/>
              <a:t>forward</a:t>
            </a:r>
            <a:r>
              <a:rPr lang="pt-BR" dirty="0"/>
              <a:t> </a:t>
            </a:r>
            <a:r>
              <a:rPr lang="pt-BR" dirty="0" err="1"/>
              <a:t>and</a:t>
            </a:r>
            <a:r>
              <a:rPr lang="pt-BR" dirty="0"/>
              <a:t> </a:t>
            </a:r>
            <a:r>
              <a:rPr lang="pt-BR" dirty="0" err="1"/>
              <a:t>will</a:t>
            </a:r>
            <a:r>
              <a:rPr lang="pt-BR" dirty="0"/>
              <a:t> evolve as </a:t>
            </a:r>
            <a:r>
              <a:rPr lang="pt-BR" dirty="0" err="1"/>
              <a:t>we</a:t>
            </a:r>
            <a:r>
              <a:rPr lang="pt-BR" dirty="0"/>
              <a:t> continue </a:t>
            </a:r>
            <a:r>
              <a:rPr lang="pt-BR" dirty="0" err="1"/>
              <a:t>to</a:t>
            </a:r>
            <a:r>
              <a:rPr lang="pt-BR" dirty="0"/>
              <a:t> </a:t>
            </a:r>
            <a:r>
              <a:rPr lang="pt-BR" dirty="0" err="1"/>
              <a:t>adapt</a:t>
            </a:r>
            <a:r>
              <a:rPr lang="pt-BR" dirty="0"/>
              <a:t> </a:t>
            </a:r>
            <a:r>
              <a:rPr lang="pt-BR" dirty="0" err="1"/>
              <a:t>to</a:t>
            </a:r>
            <a:r>
              <a:rPr lang="pt-BR" dirty="0"/>
              <a:t> a </a:t>
            </a:r>
            <a:r>
              <a:rPr lang="pt-BR" dirty="0" err="1"/>
              <a:t>changing</a:t>
            </a:r>
            <a:r>
              <a:rPr lang="pt-BR" dirty="0"/>
              <a:t> world. </a:t>
            </a:r>
            <a:endParaRPr lang="pt-BR" dirty="0">
              <a:cs typeface="Calibri"/>
            </a:endParaRPr>
          </a:p>
          <a:p>
            <a:r>
              <a:rPr lang="pt-BR" dirty="0"/>
              <a:t> </a:t>
            </a:r>
          </a:p>
          <a:p>
            <a:r>
              <a:rPr lang="pt-BR" dirty="0" err="1"/>
              <a:t>During</a:t>
            </a:r>
            <a:r>
              <a:rPr lang="pt-BR" dirty="0"/>
              <a:t> </a:t>
            </a:r>
            <a:r>
              <a:rPr lang="pt-BR" dirty="0" err="1"/>
              <a:t>this</a:t>
            </a:r>
            <a:r>
              <a:rPr lang="pt-BR" dirty="0"/>
              <a:t> </a:t>
            </a:r>
            <a:r>
              <a:rPr lang="pt-BR" dirty="0" err="1"/>
              <a:t>year</a:t>
            </a:r>
            <a:r>
              <a:rPr lang="pt-BR" dirty="0"/>
              <a:t>, </a:t>
            </a:r>
            <a:r>
              <a:rPr lang="pt-BR" dirty="0" err="1"/>
              <a:t>we</a:t>
            </a:r>
            <a:r>
              <a:rPr lang="pt-BR" dirty="0"/>
              <a:t> </a:t>
            </a:r>
            <a:r>
              <a:rPr lang="pt-BR" dirty="0" err="1"/>
              <a:t>will</a:t>
            </a:r>
            <a:r>
              <a:rPr lang="pt-BR" dirty="0"/>
              <a:t> use </a:t>
            </a:r>
            <a:r>
              <a:rPr lang="pt-BR" dirty="0" err="1"/>
              <a:t>best</a:t>
            </a:r>
            <a:r>
              <a:rPr lang="pt-BR" dirty="0"/>
              <a:t> </a:t>
            </a:r>
            <a:r>
              <a:rPr lang="pt-BR" dirty="0" err="1"/>
              <a:t>practices</a:t>
            </a:r>
            <a:r>
              <a:rPr lang="pt-BR" dirty="0"/>
              <a:t> </a:t>
            </a:r>
            <a:r>
              <a:rPr lang="pt-BR" dirty="0" err="1"/>
              <a:t>to</a:t>
            </a:r>
            <a:r>
              <a:rPr lang="pt-BR" dirty="0"/>
              <a:t>: </a:t>
            </a:r>
            <a:endParaRPr lang="pt-BR" dirty="0">
              <a:cs typeface="Calibri"/>
            </a:endParaRPr>
          </a:p>
          <a:p>
            <a:pPr marL="285750" indent="-285750">
              <a:buFont typeface="Arial"/>
              <a:buChar char="•"/>
            </a:pPr>
            <a:r>
              <a:rPr lang="pt-BR" dirty="0" err="1"/>
              <a:t>Evaluate</a:t>
            </a:r>
            <a:r>
              <a:rPr lang="pt-BR" dirty="0"/>
              <a:t> </a:t>
            </a:r>
            <a:r>
              <a:rPr lang="pt-BR" dirty="0" err="1"/>
              <a:t>what</a:t>
            </a:r>
            <a:r>
              <a:rPr lang="pt-BR" dirty="0"/>
              <a:t> </a:t>
            </a:r>
            <a:r>
              <a:rPr lang="pt-BR" dirty="0" err="1"/>
              <a:t>we’ve</a:t>
            </a:r>
            <a:r>
              <a:rPr lang="pt-BR" dirty="0"/>
              <a:t> </a:t>
            </a:r>
            <a:r>
              <a:rPr lang="pt-BR" dirty="0" err="1"/>
              <a:t>done</a:t>
            </a:r>
            <a:r>
              <a:rPr lang="pt-BR" dirty="0"/>
              <a:t> </a:t>
            </a:r>
            <a:r>
              <a:rPr lang="pt-BR" dirty="0" err="1"/>
              <a:t>so</a:t>
            </a:r>
            <a:r>
              <a:rPr lang="pt-BR" dirty="0"/>
              <a:t> </a:t>
            </a:r>
            <a:r>
              <a:rPr lang="pt-BR" dirty="0" err="1"/>
              <a:t>far</a:t>
            </a:r>
            <a:r>
              <a:rPr lang="pt-BR" dirty="0"/>
              <a:t> </a:t>
            </a:r>
            <a:endParaRPr lang="pt-BR" dirty="0">
              <a:cs typeface="Calibri"/>
            </a:endParaRPr>
          </a:p>
          <a:p>
            <a:pPr marL="285750" indent="-285750">
              <a:buFont typeface="Arial"/>
              <a:buChar char="•"/>
            </a:pPr>
            <a:r>
              <a:rPr lang="pt-BR" dirty="0" err="1"/>
              <a:t>Find</a:t>
            </a:r>
            <a:r>
              <a:rPr lang="pt-BR" dirty="0"/>
              <a:t> </a:t>
            </a:r>
            <a:r>
              <a:rPr lang="pt-BR" dirty="0" err="1"/>
              <a:t>opportunities</a:t>
            </a:r>
            <a:r>
              <a:rPr lang="pt-BR" dirty="0"/>
              <a:t> for </a:t>
            </a:r>
            <a:r>
              <a:rPr lang="pt-BR" dirty="0" err="1"/>
              <a:t>improvement</a:t>
            </a:r>
            <a:r>
              <a:rPr lang="pt-BR" dirty="0"/>
              <a:t> </a:t>
            </a:r>
          </a:p>
          <a:p>
            <a:pPr marL="285750" indent="-285750">
              <a:buFont typeface="Arial"/>
              <a:buChar char="•"/>
            </a:pPr>
            <a:r>
              <a:rPr lang="pt-BR" dirty="0"/>
              <a:t>Make changes if necessary </a:t>
            </a:r>
            <a:endParaRPr lang="pt-BR" dirty="0">
              <a:cs typeface="Calibri" panose="020F0502020204030204"/>
            </a:endParaRPr>
          </a:p>
          <a:p>
            <a:endParaRPr lang="pt-BR" dirty="0">
              <a:cs typeface="Calibri" panose="020F0502020204030204"/>
            </a:endParaRPr>
          </a:p>
          <a:p>
            <a:r>
              <a:rPr lang="pt-BR" dirty="0" err="1"/>
              <a:t>From</a:t>
            </a:r>
            <a:r>
              <a:rPr lang="pt-BR" dirty="0"/>
              <a:t> a club </a:t>
            </a:r>
            <a:r>
              <a:rPr lang="pt-BR" dirty="0" err="1"/>
              <a:t>standpoint</a:t>
            </a:r>
            <a:r>
              <a:rPr lang="pt-BR" dirty="0"/>
              <a:t> as </a:t>
            </a:r>
            <a:r>
              <a:rPr lang="pt-BR" dirty="0" err="1"/>
              <a:t>we</a:t>
            </a:r>
            <a:r>
              <a:rPr lang="pt-BR" dirty="0"/>
              <a:t> move </a:t>
            </a:r>
            <a:r>
              <a:rPr lang="pt-BR" dirty="0" err="1"/>
              <a:t>into</a:t>
            </a:r>
            <a:r>
              <a:rPr lang="pt-BR" dirty="0"/>
              <a:t> </a:t>
            </a:r>
            <a:r>
              <a:rPr lang="pt-BR" dirty="0" err="1"/>
              <a:t>the</a:t>
            </a:r>
            <a:r>
              <a:rPr lang="pt-BR" dirty="0"/>
              <a:t> </a:t>
            </a:r>
            <a:r>
              <a:rPr lang="pt-BR" dirty="0" err="1"/>
              <a:t>next</a:t>
            </a:r>
            <a:r>
              <a:rPr lang="pt-BR" dirty="0"/>
              <a:t> </a:t>
            </a:r>
            <a:r>
              <a:rPr lang="pt-BR" dirty="0" err="1"/>
              <a:t>five-year</a:t>
            </a:r>
            <a:r>
              <a:rPr lang="pt-BR" dirty="0"/>
              <a:t> </a:t>
            </a:r>
            <a:r>
              <a:rPr lang="pt-BR" dirty="0" err="1"/>
              <a:t>cycle</a:t>
            </a:r>
            <a:r>
              <a:rPr lang="pt-BR" dirty="0"/>
              <a:t>, </a:t>
            </a:r>
            <a:r>
              <a:rPr lang="pt-BR" dirty="0" err="1"/>
              <a:t>we</a:t>
            </a:r>
            <a:r>
              <a:rPr lang="pt-BR" dirty="0"/>
              <a:t> </a:t>
            </a:r>
            <a:r>
              <a:rPr lang="pt-BR" dirty="0" err="1"/>
              <a:t>will</a:t>
            </a:r>
            <a:r>
              <a:rPr lang="pt-BR" dirty="0"/>
              <a:t> continue </a:t>
            </a:r>
            <a:r>
              <a:rPr lang="pt-BR" dirty="0" err="1"/>
              <a:t>to</a:t>
            </a:r>
            <a:r>
              <a:rPr lang="pt-BR" dirty="0"/>
              <a:t> </a:t>
            </a:r>
            <a:r>
              <a:rPr lang="pt-BR" dirty="0" err="1"/>
              <a:t>promote</a:t>
            </a:r>
            <a:r>
              <a:rPr lang="pt-BR" dirty="0"/>
              <a:t> </a:t>
            </a:r>
            <a:r>
              <a:rPr lang="pt-BR" dirty="0" err="1"/>
              <a:t>our</a:t>
            </a:r>
            <a:r>
              <a:rPr lang="pt-BR" dirty="0"/>
              <a:t> </a:t>
            </a:r>
            <a:r>
              <a:rPr lang="pt-BR" dirty="0" err="1"/>
              <a:t>strategic</a:t>
            </a:r>
            <a:r>
              <a:rPr lang="pt-BR" dirty="0"/>
              <a:t> </a:t>
            </a:r>
            <a:r>
              <a:rPr lang="pt-BR" dirty="0" err="1"/>
              <a:t>priorities</a:t>
            </a:r>
            <a:r>
              <a:rPr lang="pt-BR" dirty="0"/>
              <a:t> </a:t>
            </a:r>
            <a:r>
              <a:rPr lang="pt-BR" dirty="0" err="1"/>
              <a:t>and</a:t>
            </a:r>
            <a:r>
              <a:rPr lang="pt-BR" dirty="0"/>
              <a:t> </a:t>
            </a:r>
            <a:r>
              <a:rPr lang="pt-BR" dirty="0" err="1"/>
              <a:t>encourage</a:t>
            </a:r>
            <a:r>
              <a:rPr lang="pt-BR" dirty="0"/>
              <a:t> </a:t>
            </a:r>
            <a:r>
              <a:rPr lang="pt-BR" dirty="0" err="1"/>
              <a:t>them</a:t>
            </a:r>
            <a:r>
              <a:rPr lang="pt-BR" dirty="0"/>
              <a:t> </a:t>
            </a:r>
            <a:r>
              <a:rPr lang="pt-BR" dirty="0" err="1"/>
              <a:t>to</a:t>
            </a:r>
            <a:r>
              <a:rPr lang="pt-BR" dirty="0"/>
              <a:t> </a:t>
            </a:r>
            <a:r>
              <a:rPr lang="pt-BR" dirty="0" err="1"/>
              <a:t>address</a:t>
            </a:r>
            <a:r>
              <a:rPr lang="pt-BR" dirty="0"/>
              <a:t> club </a:t>
            </a:r>
            <a:r>
              <a:rPr lang="pt-BR" dirty="0" err="1"/>
              <a:t>challenges</a:t>
            </a:r>
            <a:r>
              <a:rPr lang="pt-BR" dirty="0"/>
              <a:t> </a:t>
            </a:r>
            <a:r>
              <a:rPr lang="pt-BR" dirty="0" err="1"/>
              <a:t>through</a:t>
            </a:r>
            <a:r>
              <a:rPr lang="pt-BR" dirty="0"/>
              <a:t> </a:t>
            </a:r>
            <a:r>
              <a:rPr lang="pt-BR" dirty="0" err="1"/>
              <a:t>the</a:t>
            </a:r>
            <a:r>
              <a:rPr lang="pt-BR" dirty="0"/>
              <a:t> </a:t>
            </a:r>
            <a:r>
              <a:rPr lang="pt-BR" dirty="0" err="1"/>
              <a:t>lens</a:t>
            </a:r>
            <a:r>
              <a:rPr lang="pt-BR" dirty="0"/>
              <a:t> </a:t>
            </a:r>
            <a:r>
              <a:rPr lang="pt-BR" dirty="0" err="1"/>
              <a:t>of</a:t>
            </a:r>
            <a:r>
              <a:rPr lang="pt-BR" dirty="0"/>
              <a:t> </a:t>
            </a:r>
            <a:r>
              <a:rPr lang="pt-BR" dirty="0" err="1"/>
              <a:t>the</a:t>
            </a:r>
            <a:r>
              <a:rPr lang="pt-BR" dirty="0"/>
              <a:t> </a:t>
            </a:r>
            <a:r>
              <a:rPr lang="pt-BR" dirty="0" err="1"/>
              <a:t>Action</a:t>
            </a:r>
            <a:r>
              <a:rPr lang="pt-BR" dirty="0"/>
              <a:t> </a:t>
            </a:r>
            <a:r>
              <a:rPr lang="pt-BR" dirty="0" err="1"/>
              <a:t>Plan</a:t>
            </a:r>
            <a:r>
              <a:rPr lang="pt-BR" dirty="0"/>
              <a:t>. </a:t>
            </a:r>
            <a:endParaRPr lang="pt-BR" dirty="0">
              <a:cs typeface="Calibri" panose="020F0502020204030204"/>
            </a:endParaRPr>
          </a:p>
          <a:p>
            <a:endParaRPr lang="pt-BR" dirty="0">
              <a:cs typeface="Calibri" panose="020F0502020204030204"/>
            </a:endParaRPr>
          </a:p>
          <a:p>
            <a:r>
              <a:rPr lang="pt-BR" sz="1200" b="0" i="0" u="none" kern="1200" baseline="0" dirty="0">
                <a:solidFill>
                  <a:schemeClr val="tx1"/>
                </a:solidFill>
                <a:effectLst/>
                <a:latin typeface="+mn-lt"/>
                <a:ea typeface="+mn-ea"/>
                <a:cs typeface="+mn-cs"/>
              </a:rPr>
              <a:t>The </a:t>
            </a:r>
            <a:r>
              <a:rPr lang="pt-BR" sz="1200" b="0" i="0" u="none" kern="1200" baseline="0" dirty="0" err="1">
                <a:solidFill>
                  <a:schemeClr val="tx1"/>
                </a:solidFill>
                <a:effectLst/>
                <a:latin typeface="+mn-lt"/>
                <a:ea typeface="+mn-ea"/>
                <a:cs typeface="+mn-cs"/>
              </a:rPr>
              <a:t>plan</a:t>
            </a:r>
            <a:r>
              <a:rPr lang="pt-BR" sz="1200" b="0" i="0" u="none" kern="1200" baseline="0" dirty="0">
                <a:solidFill>
                  <a:schemeClr val="tx1"/>
                </a:solidFill>
                <a:effectLst/>
                <a:latin typeface="+mn-lt"/>
                <a:ea typeface="+mn-ea"/>
                <a:cs typeface="+mn-cs"/>
              </a:rPr>
              <a:t> </a:t>
            </a:r>
            <a:r>
              <a:rPr lang="pt-BR" sz="1200" b="0" i="0" u="none" kern="1200" baseline="0" dirty="0" err="1">
                <a:solidFill>
                  <a:schemeClr val="tx1"/>
                </a:solidFill>
                <a:effectLst/>
                <a:latin typeface="+mn-lt"/>
                <a:ea typeface="+mn-ea"/>
                <a:cs typeface="+mn-cs"/>
              </a:rPr>
              <a:t>acknowledges</a:t>
            </a:r>
            <a:r>
              <a:rPr lang="pt-BR" sz="1200" b="0" i="0" u="none" kern="1200" baseline="0" dirty="0">
                <a:solidFill>
                  <a:schemeClr val="tx1"/>
                </a:solidFill>
                <a:effectLst/>
                <a:latin typeface="+mn-lt"/>
                <a:ea typeface="+mn-ea"/>
                <a:cs typeface="+mn-cs"/>
              </a:rPr>
              <a:t> </a:t>
            </a:r>
            <a:r>
              <a:rPr lang="pt-BR" sz="1200" b="0" i="0" u="none" kern="1200" baseline="0" dirty="0" err="1">
                <a:solidFill>
                  <a:schemeClr val="tx1"/>
                </a:solidFill>
                <a:effectLst/>
                <a:latin typeface="+mn-lt"/>
                <a:ea typeface="+mn-ea"/>
                <a:cs typeface="+mn-cs"/>
              </a:rPr>
              <a:t>the</a:t>
            </a:r>
            <a:r>
              <a:rPr lang="pt-BR" sz="1200" b="0" i="0" u="none" kern="1200" baseline="0" dirty="0">
                <a:solidFill>
                  <a:schemeClr val="tx1"/>
                </a:solidFill>
                <a:effectLst/>
                <a:latin typeface="+mn-lt"/>
                <a:ea typeface="+mn-ea"/>
                <a:cs typeface="+mn-cs"/>
              </a:rPr>
              <a:t> </a:t>
            </a:r>
            <a:r>
              <a:rPr lang="en-US" dirty="0"/>
              <a:t>challenges clubs are facing and can help you address them. There are many resources available on our website, and I encourage you to look through them at the conclusion of your time here. </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A09DD56B-B04A-4A98-83D2-8CCD25597AD2}" type="slidenum">
              <a:rPr lang="en-US" smtClean="0"/>
              <a:t>1</a:t>
            </a:fld>
            <a:endParaRPr lang="en-US"/>
          </a:p>
        </p:txBody>
      </p:sp>
    </p:spTree>
    <p:extLst>
      <p:ext uri="{BB962C8B-B14F-4D97-AF65-F5344CB8AC3E}">
        <p14:creationId xmlns:p14="http://schemas.microsoft.com/office/powerpoint/2010/main" val="3769064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noProof="0" dirty="0">
                <a:cs typeface="Calibri"/>
              </a:rPr>
              <a:t>I know that many of you are already familiar, but as a quick refresher on Rotary's strategic priorities: Increase our Impact, Expand our Reach, Enhance Participant Engagement, and Increase our Ability to Adapt.</a:t>
            </a:r>
          </a:p>
          <a:p>
            <a:pPr>
              <a:defRPr/>
            </a:pPr>
            <a:endParaRPr lang="en-US" noProof="0" dirty="0"/>
          </a:p>
          <a:p>
            <a:pPr>
              <a:defRPr/>
            </a:pPr>
            <a:r>
              <a:rPr lang="en-US" noProof="0" dirty="0"/>
              <a:t>The plan acknowledges the challenges clubs are facing and helps address and solve the underlying cause of these issues. For example, if a club president realized that their meetings have been having low attendance, it's a great opportunity to reflect on why that might be happening. Are members feeling less engaged and therefore unmotivated to attend? Is there flexibility in the way members are able to attend club meetings? These two possibilities address two priorities of the Action Plan—Engagement and Adapt. A key takeaway here is that the Action Plan will support club presidents to lead their clubs meaningfully and increase satisfaction in the Rotary experience.</a:t>
            </a:r>
            <a:endParaRPr lang="en-US" noProof="0" dirty="0">
              <a:cs typeface="Calibri"/>
            </a:endParaRPr>
          </a:p>
          <a:p>
            <a:pPr>
              <a:defRPr/>
            </a:pPr>
            <a:endParaRPr lang="en-US" noProof="0" dirty="0"/>
          </a:p>
          <a:p>
            <a:pPr>
              <a:defRPr/>
            </a:pPr>
            <a:r>
              <a:rPr lang="en-US" noProof="0" dirty="0"/>
              <a:t>There are many resources available on our website, that can support clubs and club presidents-elect to address these and even create their own strategic plan. I'll be highlight a few of these resources today and I also encourage you to review them on the Action Plan page on My Rotary. </a:t>
            </a:r>
            <a:endParaRPr lang="en-US" noProof="0" dirty="0">
              <a:cs typeface="Calibri" panose="020F0502020204030204"/>
            </a:endParaRPr>
          </a:p>
          <a:p>
            <a:pPr>
              <a:defRPr/>
            </a:pPr>
            <a:endParaRPr lang="en-US" noProof="0" dirty="0">
              <a:cs typeface="Calibri" panose="020F0502020204030204"/>
            </a:endParaRPr>
          </a:p>
          <a:p>
            <a:pPr>
              <a:defRPr/>
            </a:pPr>
            <a:endParaRPr lang="en-US" noProof="0" dirty="0">
              <a:cs typeface="Calibri" panose="020F0502020204030204"/>
            </a:endParaRPr>
          </a:p>
          <a:p>
            <a:pPr>
              <a:defRPr/>
            </a:pPr>
            <a:endParaRPr lang="en-US" noProof="0" dirty="0">
              <a:cs typeface="Calibri" panose="020F0502020204030204"/>
            </a:endParaRPr>
          </a:p>
          <a:p>
            <a:pPr>
              <a:defRPr/>
            </a:pPr>
            <a:endParaRPr lang="en-US" noProof="0" dirty="0">
              <a:cs typeface="Calibri" panose="020F0502020204030204"/>
            </a:endParaRPr>
          </a:p>
          <a:p>
            <a:pPr>
              <a:defRPr/>
            </a:pPr>
            <a:endParaRPr lang="en-US" noProof="0" dirty="0"/>
          </a:p>
          <a:p>
            <a:pPr>
              <a:defRPr/>
            </a:pPr>
            <a:r>
              <a:rPr lang="en-US" noProof="0" dirty="0"/>
              <a:t>We began an important new chapter in Rotary’s history in 2018: We launched our Action Plan, a strategic guide to help us become more effective in everything do. </a:t>
            </a:r>
            <a:endParaRPr lang="en-US" noProof="0" dirty="0">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At every level of Rotary, people have embraced the opportunities the Action Plan offers us to meet new challenges and stay relevant.</a:t>
            </a:r>
            <a:endParaRPr lang="en-US" noProof="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noProof="0" dirty="0"/>
          </a:p>
          <a:p>
            <a:pPr>
              <a:defRPr/>
            </a:pPr>
            <a:r>
              <a:rPr lang="en-US" noProof="0" dirty="0"/>
              <a:t>You’ll see from what I show you today that you don’t have to do everything at once. The Action Plan is about setting achievable goals, monitoring progress, and making adjustments as we go. I hope to provide you with inspiration, encouragement, and direction to keep the Action Plan momentum going while advancing your club’s priorities and leveraging your role as Club-President.  </a:t>
            </a:r>
            <a:endParaRPr lang="en-US" noProof="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09DD56B-B04A-4A98-83D2-8CCD25597AD2}" type="slidenum">
              <a:rPr lang="en-US" smtClean="0"/>
              <a:t>2</a:t>
            </a:fld>
            <a:endParaRPr lang="en-US"/>
          </a:p>
        </p:txBody>
      </p:sp>
    </p:spTree>
    <p:extLst>
      <p:ext uri="{BB962C8B-B14F-4D97-AF65-F5344CB8AC3E}">
        <p14:creationId xmlns:p14="http://schemas.microsoft.com/office/powerpoint/2010/main" val="2462041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increase our impact means we’re focused on building the practices and capacity needed to measure and analyze data from our service projects in a much more effective way.</a:t>
            </a:r>
          </a:p>
          <a:p>
            <a:endParaRPr lang="en-US" dirty="0"/>
          </a:p>
          <a:p>
            <a:r>
              <a:rPr lang="en-US" dirty="0"/>
              <a:t>This work is underway, and clubs can find resources and news at rotary.org/actionplan. But the best way to learn is by doing. Clubs can start small by identifying a projects to explore and practice measurement.</a:t>
            </a:r>
          </a:p>
          <a:p>
            <a:endParaRPr lang="en-US" dirty="0"/>
          </a:p>
          <a:p>
            <a:r>
              <a:rPr lang="en-US" dirty="0"/>
              <a:t>Another way of practicing this priority is by focusing club efforts- this can be done by reviewing activities and determining which ones can be streamlined or eliminated so more time can be spent making a bigger and more lasting impact. </a:t>
            </a:r>
          </a:p>
          <a:p>
            <a:endParaRPr lang="en-US" dirty="0"/>
          </a:p>
          <a:p>
            <a:r>
              <a:rPr lang="en-US" dirty="0"/>
              <a:t>There’s information about developing service projects at rotary.org/</a:t>
            </a:r>
            <a:r>
              <a:rPr lang="en-US" dirty="0" err="1"/>
              <a:t>programsofscale</a:t>
            </a:r>
            <a:r>
              <a:rPr lang="en-US" dirty="0"/>
              <a:t> that can also be applied for your own projects and grants. </a:t>
            </a:r>
          </a:p>
          <a:p>
            <a:endParaRPr lang="en-US" dirty="0"/>
          </a:p>
        </p:txBody>
      </p:sp>
      <p:sp>
        <p:nvSpPr>
          <p:cNvPr id="4" name="Slide Number Placeholder 3"/>
          <p:cNvSpPr>
            <a:spLocks noGrp="1"/>
          </p:cNvSpPr>
          <p:nvPr>
            <p:ph type="sldNum" sz="quarter" idx="5"/>
          </p:nvPr>
        </p:nvSpPr>
        <p:spPr/>
        <p:txBody>
          <a:bodyPr/>
          <a:lstStyle/>
          <a:p>
            <a:fld id="{A09DD56B-B04A-4A98-83D2-8CCD25597AD2}" type="slidenum">
              <a:rPr lang="en-US" smtClean="0"/>
              <a:t>3</a:t>
            </a:fld>
            <a:endParaRPr lang="en-US"/>
          </a:p>
        </p:txBody>
      </p:sp>
    </p:spTree>
    <p:extLst>
      <p:ext uri="{BB962C8B-B14F-4D97-AF65-F5344CB8AC3E}">
        <p14:creationId xmlns:p14="http://schemas.microsoft.com/office/powerpoint/2010/main" val="562112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Expand our reach priority focuses on how we can share our values with new audiences, create new ways to bring people together through Rotary, and ensure that our clubs reflect the communities they serve.</a:t>
            </a:r>
          </a:p>
          <a:p>
            <a:endParaRPr lang="en-US" dirty="0"/>
          </a:p>
          <a:p>
            <a:r>
              <a:rPr lang="en-US" dirty="0"/>
              <a:t>As a club president, you should visit Rotary’s DEI page at rotary.org/</a:t>
            </a:r>
            <a:r>
              <a:rPr lang="en-US" dirty="0" err="1"/>
              <a:t>dei</a:t>
            </a:r>
            <a:r>
              <a:rPr lang="en-US" dirty="0"/>
              <a:t> to learn more about how to make your clubs more inclusive. </a:t>
            </a:r>
          </a:p>
          <a:p>
            <a:r>
              <a:rPr lang="en-US" dirty="0"/>
              <a:t>We’re eager to hear about the ways your clubs are engaging people beyond traditional membership. I invite you to share those ideas through the My Rotary Action Plan page.</a:t>
            </a:r>
          </a:p>
        </p:txBody>
      </p:sp>
      <p:sp>
        <p:nvSpPr>
          <p:cNvPr id="4" name="Slide Number Placeholder 3"/>
          <p:cNvSpPr>
            <a:spLocks noGrp="1"/>
          </p:cNvSpPr>
          <p:nvPr>
            <p:ph type="sldNum" sz="quarter" idx="5"/>
          </p:nvPr>
        </p:nvSpPr>
        <p:spPr/>
        <p:txBody>
          <a:bodyPr/>
          <a:lstStyle/>
          <a:p>
            <a:fld id="{A09DD56B-B04A-4A98-83D2-8CCD25597AD2}" type="slidenum">
              <a:rPr lang="en-US" smtClean="0"/>
              <a:t>4</a:t>
            </a:fld>
            <a:endParaRPr lang="en-US"/>
          </a:p>
        </p:txBody>
      </p:sp>
    </p:spTree>
    <p:extLst>
      <p:ext uri="{BB962C8B-B14F-4D97-AF65-F5344CB8AC3E}">
        <p14:creationId xmlns:p14="http://schemas.microsoft.com/office/powerpoint/2010/main" val="1004922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Enhancing participant engagement means that whenever someone engages with Rotary — through a club, a program, or even an event — they have an experience that exceeds their expectations.</a:t>
            </a:r>
          </a:p>
          <a:p>
            <a:endParaRPr lang="en-US" dirty="0"/>
          </a:p>
          <a:p>
            <a:r>
              <a:rPr lang="en-US" dirty="0"/>
              <a:t>Our research has shown us that the club experience is critical in keeping members over the long term.</a:t>
            </a:r>
          </a:p>
          <a:p>
            <a:endParaRPr lang="en-US" dirty="0"/>
          </a:p>
          <a:p>
            <a:r>
              <a:rPr lang="en-US" dirty="0"/>
              <a:t>Clubs can survey their members to learn what’s important in their club experience and how they want to grow and develop through Rotary. Club Presidents must be proactive in asking members if they feel engaged enough and listened to and if Rotary is meeting their expectations.  They can then make a plan to help meet those members’ expectations. </a:t>
            </a:r>
          </a:p>
        </p:txBody>
      </p:sp>
      <p:sp>
        <p:nvSpPr>
          <p:cNvPr id="4" name="Slide Number Placeholder 3"/>
          <p:cNvSpPr>
            <a:spLocks noGrp="1"/>
          </p:cNvSpPr>
          <p:nvPr>
            <p:ph type="sldNum" sz="quarter" idx="5"/>
          </p:nvPr>
        </p:nvSpPr>
        <p:spPr/>
        <p:txBody>
          <a:bodyPr/>
          <a:lstStyle/>
          <a:p>
            <a:fld id="{A09DD56B-B04A-4A98-83D2-8CCD25597AD2}" type="slidenum">
              <a:rPr lang="en-US" smtClean="0"/>
              <a:t>5</a:t>
            </a:fld>
            <a:endParaRPr lang="en-US"/>
          </a:p>
        </p:txBody>
      </p:sp>
    </p:spTree>
    <p:extLst>
      <p:ext uri="{BB962C8B-B14F-4D97-AF65-F5344CB8AC3E}">
        <p14:creationId xmlns:p14="http://schemas.microsoft.com/office/powerpoint/2010/main" val="3940281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Finally- Increase our ability to adapt, which focuses on how Rotary can adapt more quickly to a changing world, how new perspectives can strengthen Rotary, and what new ideas could create lasting change. We want to create more paths to leadership, open up our conversations to diverse voices, and simplify how we operate and in doing so, create a strong foundation for innovation, sustainability, and growth.</a:t>
            </a:r>
          </a:p>
          <a:p>
            <a:endParaRPr lang="en-US" dirty="0"/>
          </a:p>
          <a:p>
            <a:endParaRPr lang="en-US" dirty="0"/>
          </a:p>
          <a:p>
            <a:r>
              <a:rPr lang="en-US" dirty="0"/>
              <a:t>Clubs can review their activities and determine which ones can be streamlined or eliminated so they can spend time on projects and efforts that have the most impact on their members and communities. Clubs can also bring in diverse voices to their leadership discussions, including program participants, community members, and outside experts.</a:t>
            </a:r>
          </a:p>
        </p:txBody>
      </p:sp>
      <p:sp>
        <p:nvSpPr>
          <p:cNvPr id="4" name="Slide Number Placeholder 3"/>
          <p:cNvSpPr>
            <a:spLocks noGrp="1"/>
          </p:cNvSpPr>
          <p:nvPr>
            <p:ph type="sldNum" sz="quarter" idx="5"/>
          </p:nvPr>
        </p:nvSpPr>
        <p:spPr/>
        <p:txBody>
          <a:bodyPr/>
          <a:lstStyle/>
          <a:p>
            <a:fld id="{A09DD56B-B04A-4A98-83D2-8CCD25597AD2}" type="slidenum">
              <a:rPr lang="en-US" smtClean="0"/>
              <a:t>6</a:t>
            </a:fld>
            <a:endParaRPr lang="en-US"/>
          </a:p>
        </p:txBody>
      </p:sp>
    </p:spTree>
    <p:extLst>
      <p:ext uri="{BB962C8B-B14F-4D97-AF65-F5344CB8AC3E}">
        <p14:creationId xmlns:p14="http://schemas.microsoft.com/office/powerpoint/2010/main" val="1076354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With this information, we ask you to encourage Club-Presidents-elect to leverage their role and use the Action Plan to address the issues their club is facing and plan their year using the </a:t>
            </a:r>
            <a:r>
              <a:rPr lang="en-US" noProof="0" dirty="0">
                <a:hlinkClick r:id="rId3"/>
              </a:rPr>
              <a:t>resources on the Action Plan</a:t>
            </a:r>
            <a:r>
              <a:rPr lang="en-US" noProof="0" dirty="0"/>
              <a:t>, including the Strategic Planning Guide. </a:t>
            </a:r>
          </a:p>
          <a:p>
            <a:pPr>
              <a:lnSpc>
                <a:spcPct val="107000"/>
              </a:lnSpc>
              <a:spcAft>
                <a:spcPts val="800"/>
              </a:spcAft>
            </a:pPr>
            <a:endParaRPr lang="en-US" sz="1800" dirty="0">
              <a:latin typeface="Calibri"/>
              <a:ea typeface="Calibri" panose="020F0502020204030204" pitchFamily="34" charset="0"/>
              <a:cs typeface="Calibri"/>
            </a:endParaRPr>
          </a:p>
          <a:p>
            <a:pPr>
              <a:lnSpc>
                <a:spcPct val="107000"/>
              </a:lnSpc>
              <a:spcAft>
                <a:spcPts val="800"/>
              </a:spcAft>
            </a:pPr>
            <a:endParaRPr lang="en-US" sz="1800" dirty="0">
              <a:latin typeface="Calibri"/>
              <a:ea typeface="Calibri" panose="020F0502020204030204" pitchFamily="34" charset="0"/>
              <a:cs typeface="Calibri"/>
            </a:endParaRPr>
          </a:p>
          <a:p>
            <a:pPr>
              <a:lnSpc>
                <a:spcPct val="107000"/>
              </a:lnSpc>
              <a:spcAft>
                <a:spcPts val="800"/>
              </a:spcAft>
            </a:pPr>
            <a:endParaRPr lang="en-US" sz="1800" dirty="0">
              <a:latin typeface="Calibri"/>
              <a:ea typeface="Calibri" panose="020F0502020204030204" pitchFamily="34" charset="0"/>
              <a:cs typeface="Calibri"/>
            </a:endParaRPr>
          </a:p>
          <a:p>
            <a:pPr>
              <a:lnSpc>
                <a:spcPct val="107000"/>
              </a:lnSpc>
              <a:spcAft>
                <a:spcPts val="800"/>
              </a:spcAft>
            </a:pPr>
            <a:endParaRPr lang="en-US" sz="1800" dirty="0">
              <a:latin typeface="Calibri"/>
              <a:ea typeface="Calibri" panose="020F0502020204030204" pitchFamily="34" charset="0"/>
              <a:cs typeface="Calibri"/>
            </a:endParaRPr>
          </a:p>
          <a:p>
            <a:pPr>
              <a:lnSpc>
                <a:spcPct val="107000"/>
              </a:lnSpc>
              <a:spcAft>
                <a:spcPts val="800"/>
              </a:spcAft>
            </a:pPr>
            <a:endParaRPr lang="en-US" sz="1800" dirty="0">
              <a:latin typeface="Calibri"/>
              <a:ea typeface="Calibri" panose="020F0502020204030204" pitchFamily="34" charset="0"/>
              <a:cs typeface="Calibri"/>
            </a:endParaRPr>
          </a:p>
          <a:p>
            <a:pPr>
              <a:lnSpc>
                <a:spcPct val="107000"/>
              </a:lnSpc>
              <a:spcAft>
                <a:spcPts val="800"/>
              </a:spcAft>
            </a:pPr>
            <a:endParaRPr lang="en-US" sz="1800" dirty="0">
              <a:latin typeface="Calibri"/>
              <a:ea typeface="Calibri" panose="020F0502020204030204" pitchFamily="34" charset="0"/>
              <a:cs typeface="Calibri"/>
            </a:endParaRPr>
          </a:p>
          <a:p>
            <a:pPr>
              <a:lnSpc>
                <a:spcPct val="107000"/>
              </a:lnSpc>
              <a:spcAft>
                <a:spcPts val="800"/>
              </a:spcAft>
            </a:pPr>
            <a:r>
              <a:rPr lang="en-US" sz="1800" dirty="0">
                <a:latin typeface="Calibri"/>
                <a:ea typeface="Calibri" panose="020F0502020204030204" pitchFamily="34" charset="0"/>
                <a:cs typeface="Calibri"/>
              </a:rPr>
              <a:t>____________________________________________________________</a:t>
            </a:r>
            <a:br>
              <a:rPr lang="en-US" sz="1800" dirty="0">
                <a:latin typeface="Calibri"/>
                <a:ea typeface="Calibri" panose="020F0502020204030204" pitchFamily="34" charset="0"/>
                <a:cs typeface="Calibri"/>
              </a:rPr>
            </a:br>
            <a:endParaRPr lang="en-US" sz="1800" dirty="0">
              <a:latin typeface="Calibri"/>
              <a:ea typeface="Calibri" panose="020F0502020204030204" pitchFamily="34" charset="0"/>
              <a:cs typeface="Calibri"/>
            </a:endParaRPr>
          </a:p>
          <a:p>
            <a:pPr>
              <a:lnSpc>
                <a:spcPct val="107000"/>
              </a:lnSpc>
              <a:spcAft>
                <a:spcPts val="800"/>
              </a:spcAft>
            </a:pPr>
            <a:r>
              <a:rPr lang="en-US" sz="1800" dirty="0">
                <a:effectLst/>
                <a:latin typeface="Calibri"/>
                <a:ea typeface="Calibri" panose="020F0502020204030204" pitchFamily="34" charset="0"/>
                <a:cs typeface="Calibri"/>
              </a:rPr>
              <a:t>This year marks the fifth year of Rotary’s Five-Year Action Plan, our long-term guide to achieving our vision of people uniting and taking action to create lasting change. But although we’re in the fifth year, it doesn’t mean the Action Plan is over and done. Instead, the Action Plan will evolve as we continue to adapt to a changing world. Just think how much has changed since the plan was first introduced in 2019!</a:t>
            </a:r>
            <a:r>
              <a:rPr lang="en-US" sz="1800" dirty="0">
                <a:latin typeface="Calibri"/>
                <a:ea typeface="Calibri" panose="020F0502020204030204" pitchFamily="34" charset="0"/>
                <a:cs typeface="Calibri"/>
              </a:rPr>
              <a:t> </a:t>
            </a:r>
            <a:endParaRPr lang="en-US" dirty="0">
              <a:cs typeface="Calibri"/>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a:ea typeface="Calibri" panose="020F0502020204030204" pitchFamily="34" charset="0"/>
                <a:cs typeface="Calibri"/>
              </a:rPr>
              <a:t>This fifth year presents an opportunity to use best practices to:</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a:ea typeface="Calibri" panose="020F0502020204030204" pitchFamily="34" charset="0"/>
                <a:cs typeface="Calibri"/>
              </a:rPr>
              <a:t>Evaluate what we’ve done so far</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a:ea typeface="Calibri" panose="020F0502020204030204" pitchFamily="34" charset="0"/>
                <a:cs typeface="Calibri"/>
              </a:rPr>
              <a:t>Revisit priorities and objectives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a:ea typeface="Calibri" panose="020F0502020204030204" pitchFamily="34" charset="0"/>
                <a:cs typeface="Calibri"/>
              </a:rPr>
              <a:t>Find opportunities for improvement</a:t>
            </a:r>
          </a:p>
          <a:p>
            <a:pPr marL="342900" indent="-342900">
              <a:lnSpc>
                <a:spcPct val="107000"/>
              </a:lnSpc>
              <a:spcAft>
                <a:spcPts val="800"/>
              </a:spcAft>
              <a:buFont typeface="Symbol" panose="05050102010706020507" pitchFamily="18" charset="2"/>
              <a:buChar char=""/>
            </a:pPr>
            <a:r>
              <a:rPr lang="en-US" sz="1800" dirty="0">
                <a:effectLst/>
                <a:latin typeface="Calibri"/>
                <a:ea typeface="Calibri" panose="020F0502020204030204" pitchFamily="34" charset="0"/>
                <a:cs typeface="Calibri"/>
              </a:rPr>
              <a:t>Make changes if necessary </a:t>
            </a:r>
            <a:r>
              <a:rPr lang="en-US" sz="1800" dirty="0">
                <a:latin typeface="Calibri"/>
                <a:ea typeface="Calibri" panose="020F0502020204030204" pitchFamily="34" charset="0"/>
                <a:cs typeface="Calibri"/>
              </a:rPr>
              <a:t> </a:t>
            </a:r>
          </a:p>
          <a:p>
            <a:endParaRPr lang="pt-br" dirty="0">
              <a:cs typeface="Calibri" panose="020F0502020204030204"/>
            </a:endParaRPr>
          </a:p>
          <a:p>
            <a:endParaRPr lang="pt-BR" dirty="0">
              <a:cs typeface="Calibri" panose="020F0502020204030204"/>
            </a:endParaRPr>
          </a:p>
          <a:p>
            <a:pPr marL="342900" marR="0" lvl="0" indent="-342900">
              <a:lnSpc>
                <a:spcPct val="107000"/>
              </a:lnSpc>
              <a:spcBef>
                <a:spcPts val="0"/>
              </a:spcBef>
              <a:spcAft>
                <a:spcPts val="800"/>
              </a:spcAft>
              <a:buFont typeface="Symbol" panose="05050102010706020507" pitchFamily="18" charset="2"/>
              <a:buChar char=""/>
            </a:pPr>
            <a:r>
              <a:rPr lang="pt-br" sz="1200" b="0" i="0" u="none" kern="1200" baseline="0" dirty="0" err="1">
                <a:solidFill>
                  <a:schemeClr val="tx1"/>
                </a:solidFill>
                <a:effectLst/>
                <a:latin typeface="+mn-lt"/>
                <a:ea typeface="+mn-ea"/>
                <a:cs typeface="+mn-cs"/>
              </a:rPr>
              <a:t>With</a:t>
            </a:r>
            <a:r>
              <a:rPr lang="pt-br" sz="1200" b="0" i="0" u="none" kern="1200" baseline="0" dirty="0">
                <a:solidFill>
                  <a:schemeClr val="tx1"/>
                </a:solidFill>
                <a:effectLst/>
                <a:latin typeface="+mn-lt"/>
                <a:ea typeface="+mn-ea"/>
                <a:cs typeface="+mn-cs"/>
              </a:rPr>
              <a:t> </a:t>
            </a:r>
            <a:r>
              <a:rPr lang="pt-br" sz="1200" b="0" i="0" u="none" kern="1200" baseline="0" dirty="0" err="1">
                <a:solidFill>
                  <a:schemeClr val="tx1"/>
                </a:solidFill>
                <a:effectLst/>
                <a:latin typeface="+mn-lt"/>
                <a:ea typeface="+mn-ea"/>
                <a:cs typeface="+mn-cs"/>
              </a:rPr>
              <a:t>this</a:t>
            </a:r>
            <a:r>
              <a:rPr lang="pt-br" sz="1200" b="0" i="0" u="none" kern="1200" baseline="0" dirty="0">
                <a:solidFill>
                  <a:schemeClr val="tx1"/>
                </a:solidFill>
                <a:effectLst/>
                <a:latin typeface="+mn-lt"/>
                <a:ea typeface="+mn-ea"/>
                <a:cs typeface="+mn-cs"/>
              </a:rPr>
              <a:t> </a:t>
            </a:r>
            <a:r>
              <a:rPr lang="pt-br" sz="1200" b="0" i="0" u="none" kern="1200" baseline="0" dirty="0" err="1">
                <a:solidFill>
                  <a:schemeClr val="tx1"/>
                </a:solidFill>
                <a:effectLst/>
                <a:latin typeface="+mn-lt"/>
                <a:ea typeface="+mn-ea"/>
                <a:cs typeface="+mn-cs"/>
              </a:rPr>
              <a:t>information</a:t>
            </a:r>
            <a:r>
              <a:rPr lang="pt-br" sz="1200" b="0" i="0" u="none" kern="1200" baseline="0" dirty="0">
                <a:solidFill>
                  <a:schemeClr val="tx1"/>
                </a:solidFill>
                <a:effectLst/>
                <a:latin typeface="+mn-lt"/>
                <a:ea typeface="+mn-ea"/>
                <a:cs typeface="+mn-cs"/>
              </a:rPr>
              <a:t>, I </a:t>
            </a:r>
            <a:r>
              <a:rPr lang="pt-br" sz="1200" b="0" i="0" u="none" kern="1200" baseline="0" dirty="0" err="1">
                <a:solidFill>
                  <a:schemeClr val="tx1"/>
                </a:solidFill>
                <a:effectLst/>
                <a:latin typeface="+mn-lt"/>
                <a:ea typeface="+mn-ea"/>
                <a:cs typeface="+mn-cs"/>
              </a:rPr>
              <a:t>encourage</a:t>
            </a:r>
            <a:r>
              <a:rPr lang="pt-br" sz="1200" b="0" i="0" u="none" kern="1200" baseline="0" dirty="0">
                <a:solidFill>
                  <a:schemeClr val="tx1"/>
                </a:solidFill>
                <a:effectLst/>
                <a:latin typeface="+mn-lt"/>
                <a:ea typeface="+mn-ea"/>
                <a:cs typeface="+mn-cs"/>
              </a:rPr>
              <a:t> </a:t>
            </a:r>
            <a:r>
              <a:rPr lang="pt-br" sz="1200" b="0" i="0" u="none" kern="1200" baseline="0" dirty="0" err="1">
                <a:solidFill>
                  <a:schemeClr val="tx1"/>
                </a:solidFill>
                <a:effectLst/>
                <a:latin typeface="+mn-lt"/>
                <a:ea typeface="+mn-ea"/>
                <a:cs typeface="+mn-cs"/>
              </a:rPr>
              <a:t>you</a:t>
            </a:r>
            <a:r>
              <a:rPr lang="pt-br" sz="1200" b="0" i="0" u="none" kern="1200" baseline="0" dirty="0">
                <a:solidFill>
                  <a:schemeClr val="tx1"/>
                </a:solidFill>
                <a:effectLst/>
                <a:latin typeface="+mn-lt"/>
                <a:ea typeface="+mn-ea"/>
                <a:cs typeface="+mn-cs"/>
              </a:rPr>
              <a:t> </a:t>
            </a:r>
            <a:r>
              <a:rPr lang="pt-br" sz="1200" b="0" i="0" u="none" kern="1200" baseline="0" dirty="0" err="1">
                <a:solidFill>
                  <a:schemeClr val="tx1"/>
                </a:solidFill>
                <a:effectLst/>
                <a:latin typeface="+mn-lt"/>
                <a:ea typeface="+mn-ea"/>
                <a:cs typeface="+mn-cs"/>
              </a:rPr>
              <a:t>to</a:t>
            </a:r>
            <a:r>
              <a:rPr lang="pt-br" sz="1200" b="0" i="0" u="none" kern="1200" baseline="0" dirty="0">
                <a:solidFill>
                  <a:schemeClr val="tx1"/>
                </a:solidFill>
                <a:effectLst/>
                <a:latin typeface="+mn-lt"/>
                <a:ea typeface="+mn-ea"/>
                <a:cs typeface="+mn-cs"/>
              </a:rPr>
              <a:t> </a:t>
            </a:r>
            <a:r>
              <a:rPr lang="pt-br" sz="1200" b="0" i="0" u="none" kern="1200" baseline="0" dirty="0" err="1">
                <a:solidFill>
                  <a:schemeClr val="tx1"/>
                </a:solidFill>
                <a:effectLst/>
                <a:latin typeface="+mn-lt"/>
                <a:ea typeface="+mn-ea"/>
                <a:cs typeface="+mn-cs"/>
              </a:rPr>
              <a:t>leverage</a:t>
            </a:r>
            <a:r>
              <a:rPr lang="pt-br" sz="1200" b="0" i="0" u="none" kern="1200" baseline="0" dirty="0">
                <a:solidFill>
                  <a:schemeClr val="tx1"/>
                </a:solidFill>
                <a:effectLst/>
                <a:latin typeface="+mn-lt"/>
                <a:ea typeface="+mn-ea"/>
                <a:cs typeface="+mn-cs"/>
              </a:rPr>
              <a:t> </a:t>
            </a:r>
            <a:r>
              <a:rPr lang="pt-br" sz="1200" b="0" i="0" u="none" kern="1200" baseline="0" dirty="0" err="1">
                <a:solidFill>
                  <a:schemeClr val="tx1"/>
                </a:solidFill>
                <a:effectLst/>
                <a:latin typeface="+mn-lt"/>
                <a:ea typeface="+mn-ea"/>
                <a:cs typeface="+mn-cs"/>
              </a:rPr>
              <a:t>your</a:t>
            </a:r>
            <a:r>
              <a:rPr lang="pt-br" sz="1200" b="0" i="0" u="none" kern="1200" baseline="0" dirty="0">
                <a:solidFill>
                  <a:schemeClr val="tx1"/>
                </a:solidFill>
                <a:effectLst/>
                <a:latin typeface="+mn-lt"/>
                <a:ea typeface="+mn-ea"/>
                <a:cs typeface="+mn-cs"/>
              </a:rPr>
              <a:t> role as a Club-</a:t>
            </a:r>
            <a:r>
              <a:rPr lang="pt-br" sz="1200" b="0" i="0" u="none" kern="1200" baseline="0" dirty="0" err="1">
                <a:solidFill>
                  <a:schemeClr val="tx1"/>
                </a:solidFill>
                <a:effectLst/>
                <a:latin typeface="+mn-lt"/>
                <a:ea typeface="+mn-ea"/>
                <a:cs typeface="+mn-cs"/>
              </a:rPr>
              <a:t>President</a:t>
            </a:r>
            <a:r>
              <a:rPr lang="pt-br" sz="1200" b="0" i="0" u="none" kern="1200" baseline="0" dirty="0">
                <a:solidFill>
                  <a:schemeClr val="tx1"/>
                </a:solidFill>
                <a:effectLst/>
                <a:latin typeface="+mn-lt"/>
                <a:ea typeface="+mn-ea"/>
                <a:cs typeface="+mn-cs"/>
              </a:rPr>
              <a:t>-</a:t>
            </a:r>
            <a:r>
              <a:rPr lang="pt-br" sz="1200" b="0" i="0" u="none" kern="1200" baseline="0" dirty="0" err="1">
                <a:solidFill>
                  <a:schemeClr val="tx1"/>
                </a:solidFill>
                <a:effectLst/>
                <a:latin typeface="+mn-lt"/>
                <a:ea typeface="+mn-ea"/>
                <a:cs typeface="+mn-cs"/>
              </a:rPr>
              <a:t>elect</a:t>
            </a:r>
            <a:r>
              <a:rPr lang="pt-br" sz="1200" b="0" i="0" u="none" kern="1200" baseline="0" dirty="0">
                <a:solidFill>
                  <a:schemeClr val="tx1"/>
                </a:solidFill>
                <a:effectLst/>
                <a:latin typeface="+mn-lt"/>
                <a:ea typeface="+mn-ea"/>
                <a:cs typeface="+mn-cs"/>
              </a:rPr>
              <a:t> </a:t>
            </a:r>
            <a:r>
              <a:rPr lang="pt-br" sz="1200" b="0" i="0" u="none" kern="1200" baseline="0" dirty="0" err="1">
                <a:solidFill>
                  <a:schemeClr val="tx1"/>
                </a:solidFill>
                <a:effectLst/>
                <a:latin typeface="+mn-lt"/>
                <a:ea typeface="+mn-ea"/>
                <a:cs typeface="+mn-cs"/>
              </a:rPr>
              <a:t>and</a:t>
            </a:r>
            <a:r>
              <a:rPr lang="pt-br" sz="1200" b="0" i="0" u="none" kern="1200" baseline="0" dirty="0">
                <a:solidFill>
                  <a:schemeClr val="tx1"/>
                </a:solidFill>
                <a:effectLst/>
                <a:latin typeface="+mn-lt"/>
                <a:ea typeface="+mn-ea"/>
                <a:cs typeface="+mn-cs"/>
              </a:rPr>
              <a:t> use </a:t>
            </a:r>
            <a:r>
              <a:rPr lang="pt-br" sz="1200" b="0" i="0" u="none" kern="1200" baseline="0" dirty="0" err="1">
                <a:solidFill>
                  <a:schemeClr val="tx1"/>
                </a:solidFill>
                <a:effectLst/>
                <a:latin typeface="+mn-lt"/>
                <a:ea typeface="+mn-ea"/>
                <a:cs typeface="+mn-cs"/>
              </a:rPr>
              <a:t>our</a:t>
            </a:r>
            <a:r>
              <a:rPr lang="pt-br" sz="1200" b="0" i="0" u="none" kern="1200" baseline="0" dirty="0">
                <a:solidFill>
                  <a:schemeClr val="tx1"/>
                </a:solidFill>
                <a:effectLst/>
                <a:latin typeface="+mn-lt"/>
                <a:ea typeface="+mn-ea"/>
                <a:cs typeface="+mn-cs"/>
              </a:rPr>
              <a:t> </a:t>
            </a:r>
            <a:r>
              <a:rPr lang="pt-br" sz="1200" b="0" i="0" u="none" kern="1200" baseline="0" dirty="0" err="1">
                <a:solidFill>
                  <a:schemeClr val="tx1"/>
                </a:solidFill>
                <a:effectLst/>
                <a:latin typeface="+mn-lt"/>
                <a:ea typeface="+mn-ea"/>
                <a:cs typeface="+mn-cs"/>
              </a:rPr>
              <a:t>Action</a:t>
            </a:r>
            <a:r>
              <a:rPr lang="pt-br" sz="1200" b="0" i="0" u="none" kern="1200" baseline="0" dirty="0">
                <a:solidFill>
                  <a:schemeClr val="tx1"/>
                </a:solidFill>
                <a:effectLst/>
                <a:latin typeface="+mn-lt"/>
                <a:ea typeface="+mn-ea"/>
                <a:cs typeface="+mn-cs"/>
              </a:rPr>
              <a:t> </a:t>
            </a:r>
            <a:r>
              <a:rPr lang="pt-br" sz="1200" b="0" i="0" u="none" kern="1200" baseline="0" dirty="0" err="1">
                <a:solidFill>
                  <a:schemeClr val="tx1"/>
                </a:solidFill>
                <a:effectLst/>
                <a:latin typeface="+mn-lt"/>
                <a:ea typeface="+mn-ea"/>
                <a:cs typeface="+mn-cs"/>
              </a:rPr>
              <a:t>Plan</a:t>
            </a:r>
            <a:r>
              <a:rPr lang="pt-br" sz="1200" b="0" i="0" u="none" kern="1200" baseline="0" dirty="0">
                <a:solidFill>
                  <a:schemeClr val="tx1"/>
                </a:solidFill>
                <a:effectLst/>
                <a:latin typeface="+mn-lt"/>
                <a:ea typeface="+mn-ea"/>
                <a:cs typeface="+mn-cs"/>
              </a:rPr>
              <a:t> </a:t>
            </a:r>
            <a:r>
              <a:rPr lang="pt-br" sz="1200" b="0" i="0" u="none" kern="1200" baseline="0" dirty="0" err="1">
                <a:solidFill>
                  <a:schemeClr val="tx1"/>
                </a:solidFill>
                <a:effectLst/>
                <a:latin typeface="+mn-lt"/>
                <a:ea typeface="+mn-ea"/>
                <a:cs typeface="+mn-cs"/>
              </a:rPr>
              <a:t>to</a:t>
            </a:r>
            <a:r>
              <a:rPr lang="pt-br" sz="1200" b="0" i="0" u="none" kern="1200" baseline="0" dirty="0">
                <a:solidFill>
                  <a:schemeClr val="tx1"/>
                </a:solidFill>
                <a:effectLst/>
                <a:latin typeface="+mn-lt"/>
                <a:ea typeface="+mn-ea"/>
                <a:cs typeface="+mn-cs"/>
              </a:rPr>
              <a:t> </a:t>
            </a:r>
            <a:r>
              <a:rPr lang="pt-br" sz="1200" b="0" i="0" u="none" kern="1200" baseline="0" dirty="0" err="1">
                <a:solidFill>
                  <a:schemeClr val="tx1"/>
                </a:solidFill>
                <a:effectLst/>
                <a:latin typeface="+mn-lt"/>
                <a:ea typeface="+mn-ea"/>
                <a:cs typeface="+mn-cs"/>
              </a:rPr>
              <a:t>address</a:t>
            </a:r>
            <a:r>
              <a:rPr lang="pt-br" sz="1200" b="0" i="0" u="none" kern="1200" baseline="0" dirty="0">
                <a:solidFill>
                  <a:schemeClr val="tx1"/>
                </a:solidFill>
                <a:effectLst/>
                <a:latin typeface="+mn-lt"/>
                <a:ea typeface="+mn-ea"/>
                <a:cs typeface="+mn-cs"/>
              </a:rPr>
              <a:t> </a:t>
            </a:r>
            <a:r>
              <a:rPr lang="pt-br" sz="1200" b="0" i="0" u="none" kern="1200" baseline="0" dirty="0" err="1">
                <a:solidFill>
                  <a:schemeClr val="tx1"/>
                </a:solidFill>
                <a:effectLst/>
                <a:latin typeface="+mn-lt"/>
                <a:ea typeface="+mn-ea"/>
                <a:cs typeface="+mn-cs"/>
              </a:rPr>
              <a:t>the</a:t>
            </a:r>
            <a:r>
              <a:rPr lang="pt-br" sz="1200" b="0" i="0" u="none" kern="1200" baseline="0" dirty="0">
                <a:solidFill>
                  <a:schemeClr val="tx1"/>
                </a:solidFill>
                <a:effectLst/>
                <a:latin typeface="+mn-lt"/>
                <a:ea typeface="+mn-ea"/>
                <a:cs typeface="+mn-cs"/>
              </a:rPr>
              <a:t> </a:t>
            </a:r>
            <a:r>
              <a:rPr lang="pt-br" sz="1200" b="0" i="0" u="none" kern="1200" baseline="0" dirty="0" err="1">
                <a:solidFill>
                  <a:schemeClr val="tx1"/>
                </a:solidFill>
                <a:effectLst/>
                <a:latin typeface="+mn-lt"/>
                <a:ea typeface="+mn-ea"/>
                <a:cs typeface="+mn-cs"/>
              </a:rPr>
              <a:t>issues</a:t>
            </a:r>
            <a:r>
              <a:rPr lang="pt-br" sz="1200" b="0" i="0" u="none" kern="1200" baseline="0" dirty="0">
                <a:solidFill>
                  <a:schemeClr val="tx1"/>
                </a:solidFill>
                <a:effectLst/>
                <a:latin typeface="+mn-lt"/>
                <a:ea typeface="+mn-ea"/>
                <a:cs typeface="+mn-cs"/>
              </a:rPr>
              <a:t> </a:t>
            </a:r>
            <a:r>
              <a:rPr lang="pt-br" sz="1200" b="0" i="0" u="none" kern="1200" baseline="0" dirty="0" err="1">
                <a:solidFill>
                  <a:schemeClr val="tx1"/>
                </a:solidFill>
                <a:effectLst/>
                <a:latin typeface="+mn-lt"/>
                <a:ea typeface="+mn-ea"/>
                <a:cs typeface="+mn-cs"/>
              </a:rPr>
              <a:t>your</a:t>
            </a:r>
            <a:r>
              <a:rPr lang="pt-br" sz="1200" b="0" i="0" u="none" kern="1200" baseline="0" dirty="0">
                <a:solidFill>
                  <a:schemeClr val="tx1"/>
                </a:solidFill>
                <a:effectLst/>
                <a:latin typeface="+mn-lt"/>
                <a:ea typeface="+mn-ea"/>
                <a:cs typeface="+mn-cs"/>
              </a:rPr>
              <a:t> club </a:t>
            </a:r>
            <a:r>
              <a:rPr lang="pt-br" sz="1200" b="0" i="0" u="none" kern="1200" baseline="0" dirty="0" err="1">
                <a:solidFill>
                  <a:schemeClr val="tx1"/>
                </a:solidFill>
                <a:effectLst/>
                <a:latin typeface="+mn-lt"/>
                <a:ea typeface="+mn-ea"/>
                <a:cs typeface="+mn-cs"/>
              </a:rPr>
              <a:t>is</a:t>
            </a:r>
            <a:r>
              <a:rPr lang="pt-br" sz="1200" b="0" i="0" u="none" kern="1200" baseline="0" dirty="0">
                <a:solidFill>
                  <a:schemeClr val="tx1"/>
                </a:solidFill>
                <a:effectLst/>
                <a:latin typeface="+mn-lt"/>
                <a:ea typeface="+mn-ea"/>
                <a:cs typeface="+mn-cs"/>
              </a:rPr>
              <a:t> </a:t>
            </a:r>
            <a:r>
              <a:rPr lang="pt-br" sz="1200" b="0" i="0" u="none" kern="1200" baseline="0" dirty="0" err="1">
                <a:solidFill>
                  <a:schemeClr val="tx1"/>
                </a:solidFill>
                <a:effectLst/>
                <a:latin typeface="+mn-lt"/>
                <a:ea typeface="+mn-ea"/>
                <a:cs typeface="+mn-cs"/>
              </a:rPr>
              <a:t>facing</a:t>
            </a:r>
            <a:r>
              <a:rPr lang="pt-br" sz="1200" b="0" i="0" u="none" kern="1200" baseline="0" dirty="0">
                <a:solidFill>
                  <a:schemeClr val="tx1"/>
                </a:solidFill>
                <a:effectLst/>
                <a:latin typeface="+mn-lt"/>
                <a:ea typeface="+mn-ea"/>
                <a:cs typeface="+mn-cs"/>
              </a:rPr>
              <a:t> </a:t>
            </a:r>
            <a:r>
              <a:rPr lang="pt-br" sz="1200" b="0" i="0" u="none" kern="1200" baseline="0" dirty="0" err="1">
                <a:solidFill>
                  <a:schemeClr val="tx1"/>
                </a:solidFill>
                <a:effectLst/>
                <a:latin typeface="+mn-lt"/>
                <a:ea typeface="+mn-ea"/>
                <a:cs typeface="+mn-cs"/>
              </a:rPr>
              <a:t>and</a:t>
            </a:r>
            <a:r>
              <a:rPr lang="pt-br" sz="1200" b="0" i="0" u="none" kern="1200" baseline="0" dirty="0">
                <a:solidFill>
                  <a:schemeClr val="tx1"/>
                </a:solidFill>
                <a:effectLst/>
                <a:latin typeface="+mn-lt"/>
                <a:ea typeface="+mn-ea"/>
                <a:cs typeface="+mn-cs"/>
              </a:rPr>
              <a:t> </a:t>
            </a:r>
            <a:r>
              <a:rPr lang="pt-br" sz="1200" b="0" i="0" u="none" kern="1200" baseline="0" dirty="0" err="1">
                <a:solidFill>
                  <a:schemeClr val="tx1"/>
                </a:solidFill>
                <a:effectLst/>
                <a:latin typeface="+mn-lt"/>
                <a:ea typeface="+mn-ea"/>
                <a:cs typeface="+mn-cs"/>
              </a:rPr>
              <a:t>plan</a:t>
            </a:r>
            <a:r>
              <a:rPr lang="pt-br" sz="1200" b="0" i="0" u="none" kern="1200" baseline="0" dirty="0">
                <a:solidFill>
                  <a:schemeClr val="tx1"/>
                </a:solidFill>
                <a:effectLst/>
                <a:latin typeface="+mn-lt"/>
                <a:ea typeface="+mn-ea"/>
                <a:cs typeface="+mn-cs"/>
              </a:rPr>
              <a:t> </a:t>
            </a:r>
            <a:r>
              <a:rPr lang="pt-br" sz="1200" b="0" i="0" u="none" kern="1200" baseline="0" dirty="0" err="1">
                <a:solidFill>
                  <a:schemeClr val="tx1"/>
                </a:solidFill>
                <a:effectLst/>
                <a:latin typeface="+mn-lt"/>
                <a:ea typeface="+mn-ea"/>
                <a:cs typeface="+mn-cs"/>
              </a:rPr>
              <a:t>your</a:t>
            </a:r>
            <a:r>
              <a:rPr lang="pt-br" sz="1200" b="0" i="0" u="none" kern="1200" baseline="0" dirty="0">
                <a:solidFill>
                  <a:schemeClr val="tx1"/>
                </a:solidFill>
                <a:effectLst/>
                <a:latin typeface="+mn-lt"/>
                <a:ea typeface="+mn-ea"/>
                <a:cs typeface="+mn-cs"/>
              </a:rPr>
              <a:t> </a:t>
            </a:r>
            <a:r>
              <a:rPr lang="pt-br" sz="1200" b="0" i="0" u="none" kern="1200" baseline="0" dirty="0" err="1">
                <a:solidFill>
                  <a:schemeClr val="tx1"/>
                </a:solidFill>
                <a:effectLst/>
                <a:latin typeface="+mn-lt"/>
                <a:ea typeface="+mn-ea"/>
                <a:cs typeface="+mn-cs"/>
              </a:rPr>
              <a:t>year</a:t>
            </a:r>
            <a:r>
              <a:rPr lang="pt-br" sz="1200" b="0" i="0" u="none" kern="1200" baseline="0" dirty="0">
                <a:solidFill>
                  <a:schemeClr val="tx1"/>
                </a:solidFill>
                <a:effectLst/>
                <a:latin typeface="+mn-lt"/>
                <a:ea typeface="+mn-ea"/>
                <a:cs typeface="+mn-cs"/>
              </a:rPr>
              <a:t> </a:t>
            </a:r>
            <a:r>
              <a:rPr lang="pt-br" sz="1200" b="0" i="0" u="none" kern="1200" baseline="0" dirty="0" err="1">
                <a:solidFill>
                  <a:schemeClr val="tx1"/>
                </a:solidFill>
                <a:effectLst/>
                <a:latin typeface="+mn-lt"/>
                <a:ea typeface="+mn-ea"/>
                <a:cs typeface="+mn-cs"/>
              </a:rPr>
              <a:t>using</a:t>
            </a:r>
            <a:r>
              <a:rPr lang="pt-br" sz="1200" b="0" i="0" u="none" kern="1200" baseline="0" dirty="0">
                <a:solidFill>
                  <a:schemeClr val="tx1"/>
                </a:solidFill>
                <a:effectLst/>
                <a:latin typeface="+mn-lt"/>
                <a:ea typeface="+mn-ea"/>
                <a:cs typeface="+mn-cs"/>
              </a:rPr>
              <a:t> </a:t>
            </a:r>
            <a:r>
              <a:rPr lang="pt-br" sz="1200" b="0" i="0" u="none" kern="1200" baseline="0" dirty="0" err="1">
                <a:solidFill>
                  <a:schemeClr val="tx1"/>
                </a:solidFill>
                <a:effectLst/>
                <a:latin typeface="+mn-lt"/>
                <a:ea typeface="+mn-ea"/>
                <a:cs typeface="+mn-cs"/>
              </a:rPr>
              <a:t>the</a:t>
            </a:r>
            <a:r>
              <a:rPr lang="pt-br" sz="1200" b="0" i="0" u="none" kern="1200" baseline="0" dirty="0">
                <a:solidFill>
                  <a:schemeClr val="tx1"/>
                </a:solidFill>
                <a:effectLst/>
                <a:latin typeface="+mn-lt"/>
                <a:ea typeface="+mn-ea"/>
                <a:cs typeface="+mn-cs"/>
              </a:rPr>
              <a:t> </a:t>
            </a:r>
            <a:r>
              <a:rPr lang="pt-br" sz="1200" b="0" i="0" u="none" kern="1200" baseline="0" dirty="0" err="1">
                <a:solidFill>
                  <a:schemeClr val="tx1"/>
                </a:solidFill>
                <a:effectLst/>
                <a:latin typeface="+mn-lt"/>
                <a:ea typeface="+mn-ea"/>
                <a:cs typeface="+mn-cs"/>
              </a:rPr>
              <a:t>Action</a:t>
            </a:r>
            <a:r>
              <a:rPr lang="pt-br" sz="1200" b="0" i="0" u="none" kern="1200" baseline="0" dirty="0">
                <a:solidFill>
                  <a:schemeClr val="tx1"/>
                </a:solidFill>
                <a:effectLst/>
                <a:latin typeface="+mn-lt"/>
                <a:ea typeface="+mn-ea"/>
                <a:cs typeface="+mn-cs"/>
              </a:rPr>
              <a:t> </a:t>
            </a:r>
            <a:r>
              <a:rPr lang="pt-br" sz="1200" b="0" i="0" u="none" kern="1200" baseline="0" dirty="0" err="1">
                <a:solidFill>
                  <a:schemeClr val="tx1"/>
                </a:solidFill>
                <a:effectLst/>
                <a:latin typeface="+mn-lt"/>
                <a:ea typeface="+mn-ea"/>
                <a:cs typeface="+mn-cs"/>
              </a:rPr>
              <a:t>Plan’s</a:t>
            </a:r>
            <a:r>
              <a:rPr lang="pt-br" sz="1200" b="0" i="0" u="none" kern="1200" baseline="0" dirty="0">
                <a:solidFill>
                  <a:schemeClr val="tx1"/>
                </a:solidFill>
                <a:effectLst/>
                <a:latin typeface="+mn-lt"/>
                <a:ea typeface="+mn-ea"/>
                <a:cs typeface="+mn-cs"/>
              </a:rPr>
              <a:t> four </a:t>
            </a:r>
            <a:r>
              <a:rPr lang="pt-br" sz="1200" b="0" i="0" u="none" kern="1200" baseline="0" dirty="0" err="1">
                <a:solidFill>
                  <a:schemeClr val="tx1"/>
                </a:solidFill>
                <a:effectLst/>
                <a:latin typeface="+mn-lt"/>
                <a:ea typeface="+mn-ea"/>
                <a:cs typeface="+mn-cs"/>
              </a:rPr>
              <a:t>priorities</a:t>
            </a:r>
            <a:r>
              <a:rPr lang="pt-br" sz="1200" b="0" i="0" u="none" kern="1200" baseline="0" dirty="0">
                <a:solidFill>
                  <a:schemeClr val="tx1"/>
                </a:solidFill>
                <a:effectLst/>
                <a:latin typeface="+mn-lt"/>
                <a:ea typeface="+mn-ea"/>
                <a:cs typeface="+mn-cs"/>
              </a:rPr>
              <a:t> </a:t>
            </a:r>
            <a:r>
              <a:rPr lang="pt-br" sz="1200" b="0" i="0" u="none" kern="1200" baseline="0" dirty="0" err="1">
                <a:solidFill>
                  <a:schemeClr val="tx1"/>
                </a:solidFill>
                <a:effectLst/>
                <a:latin typeface="+mn-lt"/>
                <a:ea typeface="+mn-ea"/>
                <a:cs typeface="+mn-cs"/>
              </a:rPr>
              <a:t>and</a:t>
            </a:r>
            <a:r>
              <a:rPr lang="pt-br" sz="1200" b="0" i="0" u="none" kern="1200" baseline="0" dirty="0">
                <a:solidFill>
                  <a:schemeClr val="tx1"/>
                </a:solidFill>
                <a:effectLst/>
                <a:latin typeface="+mn-lt"/>
                <a:ea typeface="+mn-ea"/>
                <a:cs typeface="+mn-cs"/>
              </a:rPr>
              <a:t> </a:t>
            </a:r>
            <a:r>
              <a:rPr lang="pt-br" sz="1200" b="0" i="0" u="none" kern="1200" baseline="0" dirty="0" err="1">
                <a:solidFill>
                  <a:schemeClr val="tx1"/>
                </a:solidFill>
                <a:effectLst/>
                <a:latin typeface="+mn-lt"/>
                <a:ea typeface="+mn-ea"/>
                <a:cs typeface="+mn-cs"/>
              </a:rPr>
              <a:t>Strategic</a:t>
            </a:r>
            <a:r>
              <a:rPr lang="pt-br" sz="1200" b="0" i="0" u="none" kern="1200" baseline="0" dirty="0">
                <a:solidFill>
                  <a:schemeClr val="tx1"/>
                </a:solidFill>
                <a:effectLst/>
                <a:latin typeface="+mn-lt"/>
                <a:ea typeface="+mn-ea"/>
                <a:cs typeface="+mn-cs"/>
              </a:rPr>
              <a:t> Planning </a:t>
            </a:r>
            <a:r>
              <a:rPr lang="pt-br" sz="1200" b="0" i="0" u="none" kern="1200" baseline="0" dirty="0" err="1">
                <a:solidFill>
                  <a:schemeClr val="tx1"/>
                </a:solidFill>
                <a:effectLst/>
                <a:latin typeface="+mn-lt"/>
                <a:ea typeface="+mn-ea"/>
                <a:cs typeface="+mn-cs"/>
              </a:rPr>
              <a:t>Guide</a:t>
            </a:r>
            <a:r>
              <a:rPr lang="pt-br" sz="1200" b="0" i="0" u="none" kern="1200" baseline="0" dirty="0">
                <a:solidFill>
                  <a:schemeClr val="tx1"/>
                </a:solidFill>
                <a:effectLst/>
                <a:latin typeface="+mn-lt"/>
                <a:ea typeface="+mn-ea"/>
                <a:cs typeface="+mn-cs"/>
              </a:rPr>
              <a:t> </a:t>
            </a:r>
            <a:r>
              <a:rPr lang="pt-br" sz="1200" b="0" i="0" u="none" kern="1200" baseline="0" dirty="0" err="1">
                <a:solidFill>
                  <a:schemeClr val="tx1"/>
                </a:solidFill>
                <a:effectLst/>
                <a:latin typeface="+mn-lt"/>
                <a:ea typeface="+mn-ea"/>
                <a:cs typeface="+mn-cs"/>
              </a:rPr>
              <a:t>resource</a:t>
            </a:r>
            <a:r>
              <a:rPr lang="pt-br" sz="1200" b="0" i="0" u="none" kern="1200" baseline="0" dirty="0">
                <a:solidFill>
                  <a:schemeClr val="tx1"/>
                </a:solidFill>
                <a:effectLst/>
                <a:latin typeface="+mn-lt"/>
                <a:ea typeface="+mn-ea"/>
                <a:cs typeface="+mn-cs"/>
              </a:rPr>
              <a:t>.</a:t>
            </a:r>
            <a:endParaRPr lang="pt-br" sz="1200" b="0" i="0" u="none" kern="1200" baseline="0" dirty="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200" b="0" i="0" u="none" kern="1200" baseline="0" dirty="0">
              <a:solidFill>
                <a:schemeClr val="tx1"/>
              </a:solidFill>
              <a:effectLst/>
              <a:latin typeface="+mn-lt"/>
              <a:ea typeface="+mn-ea"/>
              <a:cs typeface="+mn-cs"/>
            </a:endParaRPr>
          </a:p>
          <a:p>
            <a:pPr>
              <a:defRPr/>
            </a:pPr>
            <a:r>
              <a:rPr lang="pt-BR" sz="1200" b="0" i="0" u="none" kern="1200" baseline="0" dirty="0">
                <a:solidFill>
                  <a:schemeClr val="tx1"/>
                </a:solidFill>
                <a:effectLst/>
                <a:latin typeface="+mn-lt"/>
                <a:ea typeface="+mn-ea"/>
                <a:cs typeface="+mn-cs"/>
              </a:rPr>
              <a:t>As a </a:t>
            </a:r>
            <a:r>
              <a:rPr lang="pt-BR" sz="1200" b="0" i="0" u="none" kern="1200" baseline="0" dirty="0" err="1">
                <a:solidFill>
                  <a:schemeClr val="tx1"/>
                </a:solidFill>
                <a:effectLst/>
                <a:latin typeface="+mn-lt"/>
                <a:ea typeface="+mn-ea"/>
                <a:cs typeface="+mn-cs"/>
              </a:rPr>
              <a:t>President-Elect</a:t>
            </a:r>
            <a:r>
              <a:rPr lang="pt-BR" sz="1200" b="0" i="0" u="none" kern="1200" baseline="0" dirty="0">
                <a:solidFill>
                  <a:schemeClr val="tx1"/>
                </a:solidFill>
                <a:effectLst/>
                <a:latin typeface="+mn-lt"/>
                <a:ea typeface="+mn-ea"/>
                <a:cs typeface="+mn-cs"/>
              </a:rPr>
              <a:t> </a:t>
            </a:r>
            <a:r>
              <a:rPr lang="pt-BR" sz="1200" b="0" i="0" u="none" kern="1200" baseline="0" dirty="0" err="1">
                <a:solidFill>
                  <a:schemeClr val="tx1"/>
                </a:solidFill>
                <a:effectLst/>
                <a:latin typeface="+mn-lt"/>
                <a:ea typeface="+mn-ea"/>
                <a:cs typeface="+mn-cs"/>
              </a:rPr>
              <a:t>you</a:t>
            </a:r>
            <a:r>
              <a:rPr lang="pt-BR" sz="1200" b="0" i="0" u="none" kern="1200" baseline="0" dirty="0">
                <a:solidFill>
                  <a:schemeClr val="tx1"/>
                </a:solidFill>
                <a:effectLst/>
                <a:latin typeface="+mn-lt"/>
                <a:ea typeface="+mn-ea"/>
                <a:cs typeface="+mn-cs"/>
              </a:rPr>
              <a:t> </a:t>
            </a:r>
            <a:r>
              <a:rPr lang="pt-BR" sz="1200" b="0" i="0" u="none" kern="1200" baseline="0" dirty="0" err="1">
                <a:solidFill>
                  <a:schemeClr val="tx1"/>
                </a:solidFill>
                <a:effectLst/>
                <a:latin typeface="+mn-lt"/>
                <a:ea typeface="+mn-ea"/>
                <a:cs typeface="+mn-cs"/>
              </a:rPr>
              <a:t>can</a:t>
            </a:r>
            <a:r>
              <a:rPr lang="pt-BR" sz="1200" b="0" i="0" u="none" kern="1200" baseline="0" dirty="0">
                <a:solidFill>
                  <a:schemeClr val="tx1"/>
                </a:solidFill>
                <a:effectLst/>
                <a:latin typeface="+mn-lt"/>
                <a:ea typeface="+mn-ea"/>
                <a:cs typeface="+mn-cs"/>
              </a:rPr>
              <a:t> help </a:t>
            </a:r>
            <a:r>
              <a:rPr lang="pt-BR" sz="1200" b="0" i="0" u="none" kern="1200" baseline="0" dirty="0" err="1">
                <a:solidFill>
                  <a:schemeClr val="tx1"/>
                </a:solidFill>
                <a:effectLst/>
                <a:latin typeface="+mn-lt"/>
                <a:ea typeface="+mn-ea"/>
                <a:cs typeface="+mn-cs"/>
              </a:rPr>
              <a:t>strengthen</a:t>
            </a:r>
            <a:r>
              <a:rPr lang="pt-BR" sz="1200" b="0" i="0" u="none" kern="1200" baseline="0" dirty="0">
                <a:solidFill>
                  <a:schemeClr val="tx1"/>
                </a:solidFill>
                <a:effectLst/>
                <a:latin typeface="+mn-lt"/>
                <a:ea typeface="+mn-ea"/>
                <a:cs typeface="+mn-cs"/>
              </a:rPr>
              <a:t> Rotary </a:t>
            </a:r>
            <a:r>
              <a:rPr lang="pt-BR" sz="1200" b="0" i="0" u="none" kern="1200" baseline="0" dirty="0" err="1">
                <a:solidFill>
                  <a:schemeClr val="tx1"/>
                </a:solidFill>
                <a:effectLst/>
                <a:latin typeface="+mn-lt"/>
                <a:ea typeface="+mn-ea"/>
                <a:cs typeface="+mn-cs"/>
              </a:rPr>
              <a:t>by</a:t>
            </a:r>
            <a:r>
              <a:rPr lang="pt-BR" sz="1200" b="0" i="0" u="none" kern="1200" baseline="0" dirty="0">
                <a:solidFill>
                  <a:schemeClr val="tx1"/>
                </a:solidFill>
                <a:effectLst/>
                <a:latin typeface="+mn-lt"/>
                <a:ea typeface="+mn-ea"/>
                <a:cs typeface="+mn-cs"/>
              </a:rPr>
              <a:t> </a:t>
            </a:r>
            <a:r>
              <a:rPr lang="pt-BR" sz="1200" b="0" i="0" u="none" kern="1200" baseline="0" dirty="0" err="1">
                <a:solidFill>
                  <a:schemeClr val="tx1"/>
                </a:solidFill>
                <a:effectLst/>
                <a:latin typeface="+mn-lt"/>
                <a:ea typeface="+mn-ea"/>
                <a:cs typeface="+mn-cs"/>
              </a:rPr>
              <a:t>sharing</a:t>
            </a:r>
            <a:r>
              <a:rPr lang="pt-BR" sz="1200" b="0" i="0" u="none" kern="1200" baseline="0" dirty="0">
                <a:solidFill>
                  <a:schemeClr val="tx1"/>
                </a:solidFill>
                <a:effectLst/>
                <a:latin typeface="+mn-lt"/>
                <a:ea typeface="+mn-ea"/>
                <a:cs typeface="+mn-cs"/>
              </a:rPr>
              <a:t> </a:t>
            </a:r>
            <a:r>
              <a:rPr lang="pt-BR" sz="1200" b="0" i="0" u="none" kern="1200" baseline="0" dirty="0" err="1">
                <a:solidFill>
                  <a:schemeClr val="tx1"/>
                </a:solidFill>
                <a:effectLst/>
                <a:latin typeface="+mn-lt"/>
                <a:ea typeface="+mn-ea"/>
                <a:cs typeface="+mn-cs"/>
              </a:rPr>
              <a:t>these</a:t>
            </a:r>
            <a:r>
              <a:rPr lang="pt-BR" sz="1200" b="0" i="0" u="none" kern="1200" baseline="0" dirty="0">
                <a:solidFill>
                  <a:schemeClr val="tx1"/>
                </a:solidFill>
                <a:effectLst/>
                <a:latin typeface="+mn-lt"/>
                <a:ea typeface="+mn-ea"/>
                <a:cs typeface="+mn-cs"/>
              </a:rPr>
              <a:t> </a:t>
            </a:r>
            <a:r>
              <a:rPr lang="pt-BR" sz="1200" b="0" i="0" u="none" kern="1200" baseline="0" dirty="0" err="1">
                <a:solidFill>
                  <a:schemeClr val="tx1"/>
                </a:solidFill>
                <a:effectLst/>
                <a:latin typeface="+mn-lt"/>
                <a:ea typeface="+mn-ea"/>
                <a:cs typeface="+mn-cs"/>
              </a:rPr>
              <a:t>ideas</a:t>
            </a:r>
            <a:r>
              <a:rPr lang="pt-BR" sz="1200" b="0" i="0" u="none" kern="1200" baseline="0" dirty="0">
                <a:solidFill>
                  <a:schemeClr val="tx1"/>
                </a:solidFill>
                <a:effectLst/>
                <a:latin typeface="+mn-lt"/>
                <a:ea typeface="+mn-ea"/>
                <a:cs typeface="+mn-cs"/>
              </a:rPr>
              <a:t> </a:t>
            </a:r>
            <a:r>
              <a:rPr lang="pt-BR" sz="1200" b="0" i="0" u="none" kern="1200" baseline="0" dirty="0" err="1">
                <a:solidFill>
                  <a:schemeClr val="tx1"/>
                </a:solidFill>
                <a:effectLst/>
                <a:latin typeface="+mn-lt"/>
                <a:ea typeface="+mn-ea"/>
                <a:cs typeface="+mn-cs"/>
              </a:rPr>
              <a:t>and</a:t>
            </a:r>
            <a:r>
              <a:rPr lang="pt-BR" sz="1200" b="0" i="0" u="none" kern="1200" baseline="0" dirty="0">
                <a:solidFill>
                  <a:schemeClr val="tx1"/>
                </a:solidFill>
                <a:effectLst/>
                <a:latin typeface="+mn-lt"/>
                <a:ea typeface="+mn-ea"/>
                <a:cs typeface="+mn-cs"/>
              </a:rPr>
              <a:t> </a:t>
            </a:r>
            <a:r>
              <a:rPr lang="pt-BR" sz="1200" b="0" i="0" u="none" kern="1200" baseline="0" dirty="0" err="1">
                <a:solidFill>
                  <a:schemeClr val="tx1"/>
                </a:solidFill>
                <a:effectLst/>
                <a:latin typeface="+mn-lt"/>
                <a:ea typeface="+mn-ea"/>
                <a:cs typeface="+mn-cs"/>
              </a:rPr>
              <a:t>the</a:t>
            </a:r>
            <a:r>
              <a:rPr lang="pt-BR" sz="1200" b="0" i="0" u="none" kern="1200" baseline="0" dirty="0">
                <a:solidFill>
                  <a:schemeClr val="tx1"/>
                </a:solidFill>
                <a:effectLst/>
                <a:latin typeface="+mn-lt"/>
                <a:ea typeface="+mn-ea"/>
                <a:cs typeface="+mn-cs"/>
              </a:rPr>
              <a:t> </a:t>
            </a:r>
            <a:r>
              <a:rPr lang="pt-BR" sz="1200" b="0" i="0" u="none" kern="1200" baseline="0" dirty="0">
                <a:solidFill>
                  <a:schemeClr val="tx1"/>
                </a:solidFill>
                <a:effectLst/>
                <a:latin typeface="+mn-lt"/>
                <a:ea typeface="+mn-ea"/>
                <a:cs typeface="+mn-cs"/>
                <a:hlinkClick r:id="rId3"/>
              </a:rPr>
              <a:t>resources on the Action Plan</a:t>
            </a:r>
            <a:r>
              <a:rPr lang="pt-BR" sz="1200" b="0" i="0" u="none" kern="1200" baseline="0" dirty="0">
                <a:solidFill>
                  <a:schemeClr val="tx1"/>
                </a:solidFill>
                <a:effectLst/>
                <a:latin typeface="+mn-lt"/>
                <a:ea typeface="+mn-ea"/>
                <a:cs typeface="+mn-cs"/>
              </a:rPr>
              <a:t> web </a:t>
            </a:r>
            <a:r>
              <a:rPr lang="pt-BR" sz="1200" b="0" i="0" u="none" kern="1200" baseline="0" dirty="0" err="1">
                <a:solidFill>
                  <a:schemeClr val="tx1"/>
                </a:solidFill>
                <a:effectLst/>
                <a:latin typeface="+mn-lt"/>
                <a:ea typeface="+mn-ea"/>
                <a:cs typeface="+mn-cs"/>
              </a:rPr>
              <a:t>page</a:t>
            </a:r>
            <a:r>
              <a:rPr lang="pt-BR" sz="1200" b="0" i="0" u="none" kern="1200" baseline="0" dirty="0">
                <a:solidFill>
                  <a:schemeClr val="tx1"/>
                </a:solidFill>
                <a:effectLst/>
                <a:latin typeface="+mn-lt"/>
                <a:ea typeface="+mn-ea"/>
                <a:cs typeface="+mn-cs"/>
              </a:rPr>
              <a:t> </a:t>
            </a:r>
            <a:r>
              <a:rPr lang="pt-BR" sz="1200" b="0" i="0" u="none" kern="1200" baseline="0" dirty="0" err="1">
                <a:solidFill>
                  <a:schemeClr val="tx1"/>
                </a:solidFill>
                <a:effectLst/>
                <a:latin typeface="+mn-lt"/>
                <a:ea typeface="+mn-ea"/>
                <a:cs typeface="+mn-cs"/>
              </a:rPr>
              <a:t>with</a:t>
            </a:r>
            <a:r>
              <a:rPr lang="pt-BR" sz="1200" b="0" i="0" u="none" kern="1200" baseline="0" dirty="0">
                <a:solidFill>
                  <a:schemeClr val="tx1"/>
                </a:solidFill>
                <a:effectLst/>
                <a:latin typeface="+mn-lt"/>
                <a:ea typeface="+mn-ea"/>
                <a:cs typeface="+mn-cs"/>
              </a:rPr>
              <a:t> </a:t>
            </a:r>
            <a:r>
              <a:rPr lang="pt-BR" sz="1200" b="0" i="0" u="none" kern="1200" baseline="0" dirty="0" err="1">
                <a:solidFill>
                  <a:schemeClr val="tx1"/>
                </a:solidFill>
                <a:effectLst/>
                <a:latin typeface="+mn-lt"/>
                <a:ea typeface="+mn-ea"/>
                <a:cs typeface="+mn-cs"/>
              </a:rPr>
              <a:t>your</a:t>
            </a:r>
            <a:r>
              <a:rPr lang="pt-BR" sz="1200" b="0" i="0" u="none" kern="1200" baseline="0" dirty="0">
                <a:solidFill>
                  <a:schemeClr val="tx1"/>
                </a:solidFill>
                <a:effectLst/>
                <a:latin typeface="+mn-lt"/>
                <a:ea typeface="+mn-ea"/>
                <a:cs typeface="+mn-cs"/>
              </a:rPr>
              <a:t> </a:t>
            </a:r>
            <a:r>
              <a:rPr lang="pt-BR" sz="1200" b="0" i="0" u="none" kern="1200" baseline="0" dirty="0" err="1">
                <a:solidFill>
                  <a:schemeClr val="tx1"/>
                </a:solidFill>
                <a:effectLst/>
                <a:latin typeface="+mn-lt"/>
                <a:ea typeface="+mn-ea"/>
                <a:cs typeface="+mn-cs"/>
              </a:rPr>
              <a:t>members</a:t>
            </a:r>
            <a:r>
              <a:rPr lang="pt-BR" sz="1200" b="0" i="0" u="none" kern="1200" baseline="0" dirty="0">
                <a:solidFill>
                  <a:schemeClr val="tx1"/>
                </a:solidFill>
                <a:effectLst/>
                <a:latin typeface="+mn-lt"/>
                <a:ea typeface="+mn-ea"/>
                <a:cs typeface="+mn-cs"/>
              </a:rPr>
              <a:t>.</a:t>
            </a:r>
            <a:r>
              <a:rPr lang="pt-BR" dirty="0"/>
              <a:t> </a:t>
            </a:r>
            <a:endParaRPr lang="en-US" dirty="0"/>
          </a:p>
        </p:txBody>
      </p:sp>
      <p:sp>
        <p:nvSpPr>
          <p:cNvPr id="4" name="Slide Number Placeholder 3"/>
          <p:cNvSpPr>
            <a:spLocks noGrp="1"/>
          </p:cNvSpPr>
          <p:nvPr>
            <p:ph type="sldNum" sz="quarter" idx="5"/>
          </p:nvPr>
        </p:nvSpPr>
        <p:spPr/>
        <p:txBody>
          <a:bodyPr/>
          <a:lstStyle/>
          <a:p>
            <a:fld id="{A09DD56B-B04A-4A98-83D2-8CCD25597AD2}" type="slidenum">
              <a:rPr lang="en-US" smtClean="0"/>
              <a:t>7</a:t>
            </a:fld>
            <a:endParaRPr lang="en-US"/>
          </a:p>
        </p:txBody>
      </p:sp>
    </p:spTree>
    <p:extLst>
      <p:ext uri="{BB962C8B-B14F-4D97-AF65-F5344CB8AC3E}">
        <p14:creationId xmlns:p14="http://schemas.microsoft.com/office/powerpoint/2010/main" val="4021416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9DD56B-B04A-4A98-83D2-8CCD25597AD2}" type="slidenum">
              <a:rPr lang="en-US" smtClean="0"/>
              <a:t>8</a:t>
            </a:fld>
            <a:endParaRPr lang="en-US"/>
          </a:p>
        </p:txBody>
      </p:sp>
    </p:spTree>
    <p:extLst>
      <p:ext uri="{BB962C8B-B14F-4D97-AF65-F5344CB8AC3E}">
        <p14:creationId xmlns:p14="http://schemas.microsoft.com/office/powerpoint/2010/main" val="273489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5BE25-B432-FD43-9232-8020708D77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B89CD59-8DF0-144B-8303-85F654C293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D36F6AA-D5F4-C042-813D-461F01233EA7}"/>
              </a:ext>
            </a:extLst>
          </p:cNvPr>
          <p:cNvSpPr>
            <a:spLocks noGrp="1"/>
          </p:cNvSpPr>
          <p:nvPr>
            <p:ph type="dt" sz="half" idx="10"/>
          </p:nvPr>
        </p:nvSpPr>
        <p:spPr/>
        <p:txBody>
          <a:bodyPr/>
          <a:lstStyle/>
          <a:p>
            <a:fld id="{2F6AD5CD-EA06-5C44-AD5B-6486E5254FF9}" type="datetimeFigureOut">
              <a:rPr lang="en-US" smtClean="0"/>
              <a:t>11-Jul-2023</a:t>
            </a:fld>
            <a:endParaRPr lang="en-US"/>
          </a:p>
        </p:txBody>
      </p:sp>
      <p:sp>
        <p:nvSpPr>
          <p:cNvPr id="5" name="Footer Placeholder 4">
            <a:extLst>
              <a:ext uri="{FF2B5EF4-FFF2-40B4-BE49-F238E27FC236}">
                <a16:creationId xmlns:a16="http://schemas.microsoft.com/office/drawing/2014/main" id="{581CD650-99EE-0949-A03F-D56319E49F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738654-1EC4-E34B-9AAD-373C10629D31}"/>
              </a:ext>
            </a:extLst>
          </p:cNvPr>
          <p:cNvSpPr>
            <a:spLocks noGrp="1"/>
          </p:cNvSpPr>
          <p:nvPr>
            <p:ph type="sldNum" sz="quarter" idx="12"/>
          </p:nvPr>
        </p:nvSpPr>
        <p:spPr/>
        <p:txBody>
          <a:bodyPr/>
          <a:lstStyle/>
          <a:p>
            <a:fld id="{E711307D-FFDF-624F-A637-0595F0F6D5A2}" type="slidenum">
              <a:rPr lang="en-US" smtClean="0"/>
              <a:t>‹#›</a:t>
            </a:fld>
            <a:endParaRPr lang="en-US"/>
          </a:p>
        </p:txBody>
      </p:sp>
    </p:spTree>
    <p:extLst>
      <p:ext uri="{BB962C8B-B14F-4D97-AF65-F5344CB8AC3E}">
        <p14:creationId xmlns:p14="http://schemas.microsoft.com/office/powerpoint/2010/main" val="370529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AED00-8868-B94A-98C0-51AA5C9B6F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338297-B149-4C4A-B4BC-8F3A4D4425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724EC4-ECDA-BD41-8EE8-74F1D11357C6}"/>
              </a:ext>
            </a:extLst>
          </p:cNvPr>
          <p:cNvSpPr>
            <a:spLocks noGrp="1"/>
          </p:cNvSpPr>
          <p:nvPr>
            <p:ph type="dt" sz="half" idx="10"/>
          </p:nvPr>
        </p:nvSpPr>
        <p:spPr/>
        <p:txBody>
          <a:bodyPr/>
          <a:lstStyle/>
          <a:p>
            <a:fld id="{2F6AD5CD-EA06-5C44-AD5B-6486E5254FF9}" type="datetimeFigureOut">
              <a:rPr lang="en-US" smtClean="0"/>
              <a:t>11-Jul-2023</a:t>
            </a:fld>
            <a:endParaRPr lang="en-US"/>
          </a:p>
        </p:txBody>
      </p:sp>
      <p:sp>
        <p:nvSpPr>
          <p:cNvPr id="5" name="Footer Placeholder 4">
            <a:extLst>
              <a:ext uri="{FF2B5EF4-FFF2-40B4-BE49-F238E27FC236}">
                <a16:creationId xmlns:a16="http://schemas.microsoft.com/office/drawing/2014/main" id="{AB8BCB36-90BF-0447-ACC6-D07C25B790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8F62CD-0DE6-6948-A73C-BDE72E43C59B}"/>
              </a:ext>
            </a:extLst>
          </p:cNvPr>
          <p:cNvSpPr>
            <a:spLocks noGrp="1"/>
          </p:cNvSpPr>
          <p:nvPr>
            <p:ph type="sldNum" sz="quarter" idx="12"/>
          </p:nvPr>
        </p:nvSpPr>
        <p:spPr/>
        <p:txBody>
          <a:bodyPr/>
          <a:lstStyle/>
          <a:p>
            <a:fld id="{E711307D-FFDF-624F-A637-0595F0F6D5A2}" type="slidenum">
              <a:rPr lang="en-US" smtClean="0"/>
              <a:t>‹#›</a:t>
            </a:fld>
            <a:endParaRPr lang="en-US"/>
          </a:p>
        </p:txBody>
      </p:sp>
    </p:spTree>
    <p:extLst>
      <p:ext uri="{BB962C8B-B14F-4D97-AF65-F5344CB8AC3E}">
        <p14:creationId xmlns:p14="http://schemas.microsoft.com/office/powerpoint/2010/main" val="1927956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075BDD-37B6-5041-9F28-2BBEE1D59B0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75E4E1-8369-B845-AA71-C808A0B128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5C735C-D1D6-934E-992B-38C21D3259FE}"/>
              </a:ext>
            </a:extLst>
          </p:cNvPr>
          <p:cNvSpPr>
            <a:spLocks noGrp="1"/>
          </p:cNvSpPr>
          <p:nvPr>
            <p:ph type="dt" sz="half" idx="10"/>
          </p:nvPr>
        </p:nvSpPr>
        <p:spPr/>
        <p:txBody>
          <a:bodyPr/>
          <a:lstStyle/>
          <a:p>
            <a:fld id="{2F6AD5CD-EA06-5C44-AD5B-6486E5254FF9}" type="datetimeFigureOut">
              <a:rPr lang="en-US" smtClean="0"/>
              <a:t>11-Jul-2023</a:t>
            </a:fld>
            <a:endParaRPr lang="en-US"/>
          </a:p>
        </p:txBody>
      </p:sp>
      <p:sp>
        <p:nvSpPr>
          <p:cNvPr id="5" name="Footer Placeholder 4">
            <a:extLst>
              <a:ext uri="{FF2B5EF4-FFF2-40B4-BE49-F238E27FC236}">
                <a16:creationId xmlns:a16="http://schemas.microsoft.com/office/drawing/2014/main" id="{FD1D581A-D18E-1740-987B-7EF1C1872E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F425E6-6E7D-BA46-AA48-FD8877924F9A}"/>
              </a:ext>
            </a:extLst>
          </p:cNvPr>
          <p:cNvSpPr>
            <a:spLocks noGrp="1"/>
          </p:cNvSpPr>
          <p:nvPr>
            <p:ph type="sldNum" sz="quarter" idx="12"/>
          </p:nvPr>
        </p:nvSpPr>
        <p:spPr/>
        <p:txBody>
          <a:bodyPr/>
          <a:lstStyle/>
          <a:p>
            <a:fld id="{E711307D-FFDF-624F-A637-0595F0F6D5A2}" type="slidenum">
              <a:rPr lang="en-US" smtClean="0"/>
              <a:t>‹#›</a:t>
            </a:fld>
            <a:endParaRPr lang="en-US"/>
          </a:p>
        </p:txBody>
      </p:sp>
    </p:spTree>
    <p:extLst>
      <p:ext uri="{BB962C8B-B14F-4D97-AF65-F5344CB8AC3E}">
        <p14:creationId xmlns:p14="http://schemas.microsoft.com/office/powerpoint/2010/main" val="2796378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35F03-8AB4-C744-99B2-62F244027F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B1ABF5-4959-7648-9411-8613BB036C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E102AB-29CE-4B4D-8813-747848027664}"/>
              </a:ext>
            </a:extLst>
          </p:cNvPr>
          <p:cNvSpPr>
            <a:spLocks noGrp="1"/>
          </p:cNvSpPr>
          <p:nvPr>
            <p:ph type="dt" sz="half" idx="10"/>
          </p:nvPr>
        </p:nvSpPr>
        <p:spPr/>
        <p:txBody>
          <a:bodyPr/>
          <a:lstStyle/>
          <a:p>
            <a:fld id="{2F6AD5CD-EA06-5C44-AD5B-6486E5254FF9}" type="datetimeFigureOut">
              <a:rPr lang="en-US" smtClean="0"/>
              <a:t>11-Jul-2023</a:t>
            </a:fld>
            <a:endParaRPr lang="en-US"/>
          </a:p>
        </p:txBody>
      </p:sp>
      <p:sp>
        <p:nvSpPr>
          <p:cNvPr id="5" name="Footer Placeholder 4">
            <a:extLst>
              <a:ext uri="{FF2B5EF4-FFF2-40B4-BE49-F238E27FC236}">
                <a16:creationId xmlns:a16="http://schemas.microsoft.com/office/drawing/2014/main" id="{88C2C0A8-5FB2-9342-BF5E-84A4F565EB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B126A9-8D89-E24F-AB1E-37685073B283}"/>
              </a:ext>
            </a:extLst>
          </p:cNvPr>
          <p:cNvSpPr>
            <a:spLocks noGrp="1"/>
          </p:cNvSpPr>
          <p:nvPr>
            <p:ph type="sldNum" sz="quarter" idx="12"/>
          </p:nvPr>
        </p:nvSpPr>
        <p:spPr/>
        <p:txBody>
          <a:bodyPr/>
          <a:lstStyle/>
          <a:p>
            <a:fld id="{E711307D-FFDF-624F-A637-0595F0F6D5A2}" type="slidenum">
              <a:rPr lang="en-US" smtClean="0"/>
              <a:t>‹#›</a:t>
            </a:fld>
            <a:endParaRPr lang="en-US"/>
          </a:p>
        </p:txBody>
      </p:sp>
    </p:spTree>
    <p:extLst>
      <p:ext uri="{BB962C8B-B14F-4D97-AF65-F5344CB8AC3E}">
        <p14:creationId xmlns:p14="http://schemas.microsoft.com/office/powerpoint/2010/main" val="366358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35F49-689C-8542-97CA-B4B0DF6904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A093C4-CA26-934C-A7C9-FC58E029EF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370211-AF36-E541-AE58-EC6CA891FD70}"/>
              </a:ext>
            </a:extLst>
          </p:cNvPr>
          <p:cNvSpPr>
            <a:spLocks noGrp="1"/>
          </p:cNvSpPr>
          <p:nvPr>
            <p:ph type="dt" sz="half" idx="10"/>
          </p:nvPr>
        </p:nvSpPr>
        <p:spPr/>
        <p:txBody>
          <a:bodyPr/>
          <a:lstStyle/>
          <a:p>
            <a:fld id="{2F6AD5CD-EA06-5C44-AD5B-6486E5254FF9}" type="datetimeFigureOut">
              <a:rPr lang="en-US" smtClean="0"/>
              <a:t>11-Jul-2023</a:t>
            </a:fld>
            <a:endParaRPr lang="en-US"/>
          </a:p>
        </p:txBody>
      </p:sp>
      <p:sp>
        <p:nvSpPr>
          <p:cNvPr id="5" name="Footer Placeholder 4">
            <a:extLst>
              <a:ext uri="{FF2B5EF4-FFF2-40B4-BE49-F238E27FC236}">
                <a16:creationId xmlns:a16="http://schemas.microsoft.com/office/drawing/2014/main" id="{3E378588-CDF3-1641-ACF4-D774F40312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4489E2-23C5-2640-AFF7-7A5F686E8890}"/>
              </a:ext>
            </a:extLst>
          </p:cNvPr>
          <p:cNvSpPr>
            <a:spLocks noGrp="1"/>
          </p:cNvSpPr>
          <p:nvPr>
            <p:ph type="sldNum" sz="quarter" idx="12"/>
          </p:nvPr>
        </p:nvSpPr>
        <p:spPr/>
        <p:txBody>
          <a:bodyPr/>
          <a:lstStyle/>
          <a:p>
            <a:fld id="{E711307D-FFDF-624F-A637-0595F0F6D5A2}" type="slidenum">
              <a:rPr lang="en-US" smtClean="0"/>
              <a:t>‹#›</a:t>
            </a:fld>
            <a:endParaRPr lang="en-US"/>
          </a:p>
        </p:txBody>
      </p:sp>
    </p:spTree>
    <p:extLst>
      <p:ext uri="{BB962C8B-B14F-4D97-AF65-F5344CB8AC3E}">
        <p14:creationId xmlns:p14="http://schemas.microsoft.com/office/powerpoint/2010/main" val="2233060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D4C9C-552E-8A4B-9AB4-7075DF6359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2DD45A-625B-6341-B1C7-B947FBA602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8E0D1F-CB17-D748-8D7E-A5D4E77563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6FB7A1-AAF2-B948-A753-7421886711B7}"/>
              </a:ext>
            </a:extLst>
          </p:cNvPr>
          <p:cNvSpPr>
            <a:spLocks noGrp="1"/>
          </p:cNvSpPr>
          <p:nvPr>
            <p:ph type="dt" sz="half" idx="10"/>
          </p:nvPr>
        </p:nvSpPr>
        <p:spPr/>
        <p:txBody>
          <a:bodyPr/>
          <a:lstStyle/>
          <a:p>
            <a:fld id="{2F6AD5CD-EA06-5C44-AD5B-6486E5254FF9}" type="datetimeFigureOut">
              <a:rPr lang="en-US" smtClean="0"/>
              <a:t>11-Jul-2023</a:t>
            </a:fld>
            <a:endParaRPr lang="en-US"/>
          </a:p>
        </p:txBody>
      </p:sp>
      <p:sp>
        <p:nvSpPr>
          <p:cNvPr id="6" name="Footer Placeholder 5">
            <a:extLst>
              <a:ext uri="{FF2B5EF4-FFF2-40B4-BE49-F238E27FC236}">
                <a16:creationId xmlns:a16="http://schemas.microsoft.com/office/drawing/2014/main" id="{1FBB5CF5-0319-604C-986B-51532797C6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168819-2FFF-C445-909F-03F744005913}"/>
              </a:ext>
            </a:extLst>
          </p:cNvPr>
          <p:cNvSpPr>
            <a:spLocks noGrp="1"/>
          </p:cNvSpPr>
          <p:nvPr>
            <p:ph type="sldNum" sz="quarter" idx="12"/>
          </p:nvPr>
        </p:nvSpPr>
        <p:spPr/>
        <p:txBody>
          <a:bodyPr/>
          <a:lstStyle/>
          <a:p>
            <a:fld id="{E711307D-FFDF-624F-A637-0595F0F6D5A2}" type="slidenum">
              <a:rPr lang="en-US" smtClean="0"/>
              <a:t>‹#›</a:t>
            </a:fld>
            <a:endParaRPr lang="en-US"/>
          </a:p>
        </p:txBody>
      </p:sp>
    </p:spTree>
    <p:extLst>
      <p:ext uri="{BB962C8B-B14F-4D97-AF65-F5344CB8AC3E}">
        <p14:creationId xmlns:p14="http://schemas.microsoft.com/office/powerpoint/2010/main" val="1858036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C3606-FD89-184F-AF48-48E3F4BFDB8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659562D-D4D8-6D4C-A704-C92116BD5B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02314C-677D-9E4F-BB1C-F8677F5687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0DA7C5-63BC-1842-AA66-9E63FF2AA1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78500B-28BE-BC4E-AD5B-9E8181F13F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8AFBF1-302D-C340-946F-ADC9485EDA7E}"/>
              </a:ext>
            </a:extLst>
          </p:cNvPr>
          <p:cNvSpPr>
            <a:spLocks noGrp="1"/>
          </p:cNvSpPr>
          <p:nvPr>
            <p:ph type="dt" sz="half" idx="10"/>
          </p:nvPr>
        </p:nvSpPr>
        <p:spPr/>
        <p:txBody>
          <a:bodyPr/>
          <a:lstStyle/>
          <a:p>
            <a:fld id="{2F6AD5CD-EA06-5C44-AD5B-6486E5254FF9}" type="datetimeFigureOut">
              <a:rPr lang="en-US" smtClean="0"/>
              <a:t>11-Jul-2023</a:t>
            </a:fld>
            <a:endParaRPr lang="en-US"/>
          </a:p>
        </p:txBody>
      </p:sp>
      <p:sp>
        <p:nvSpPr>
          <p:cNvPr id="8" name="Footer Placeholder 7">
            <a:extLst>
              <a:ext uri="{FF2B5EF4-FFF2-40B4-BE49-F238E27FC236}">
                <a16:creationId xmlns:a16="http://schemas.microsoft.com/office/drawing/2014/main" id="{0325CD4A-4266-CF44-A1F5-2D76FCA0006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AD02991-8B11-DE4E-ACD8-70986EA8FAF7}"/>
              </a:ext>
            </a:extLst>
          </p:cNvPr>
          <p:cNvSpPr>
            <a:spLocks noGrp="1"/>
          </p:cNvSpPr>
          <p:nvPr>
            <p:ph type="sldNum" sz="quarter" idx="12"/>
          </p:nvPr>
        </p:nvSpPr>
        <p:spPr/>
        <p:txBody>
          <a:bodyPr/>
          <a:lstStyle/>
          <a:p>
            <a:fld id="{E711307D-FFDF-624F-A637-0595F0F6D5A2}" type="slidenum">
              <a:rPr lang="en-US" smtClean="0"/>
              <a:t>‹#›</a:t>
            </a:fld>
            <a:endParaRPr lang="en-US"/>
          </a:p>
        </p:txBody>
      </p:sp>
    </p:spTree>
    <p:extLst>
      <p:ext uri="{BB962C8B-B14F-4D97-AF65-F5344CB8AC3E}">
        <p14:creationId xmlns:p14="http://schemas.microsoft.com/office/powerpoint/2010/main" val="2210264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09A42-F054-8448-AA29-50109B6FA5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FBA819C-6220-2742-9632-3F5651F264CB}"/>
              </a:ext>
            </a:extLst>
          </p:cNvPr>
          <p:cNvSpPr>
            <a:spLocks noGrp="1"/>
          </p:cNvSpPr>
          <p:nvPr>
            <p:ph type="dt" sz="half" idx="10"/>
          </p:nvPr>
        </p:nvSpPr>
        <p:spPr/>
        <p:txBody>
          <a:bodyPr/>
          <a:lstStyle/>
          <a:p>
            <a:fld id="{2F6AD5CD-EA06-5C44-AD5B-6486E5254FF9}" type="datetimeFigureOut">
              <a:rPr lang="en-US" smtClean="0"/>
              <a:t>11-Jul-2023</a:t>
            </a:fld>
            <a:endParaRPr lang="en-US"/>
          </a:p>
        </p:txBody>
      </p:sp>
      <p:sp>
        <p:nvSpPr>
          <p:cNvPr id="4" name="Footer Placeholder 3">
            <a:extLst>
              <a:ext uri="{FF2B5EF4-FFF2-40B4-BE49-F238E27FC236}">
                <a16:creationId xmlns:a16="http://schemas.microsoft.com/office/drawing/2014/main" id="{80FCA106-6EF7-5D42-84B7-3E64BE98884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8CECDF-5E9E-FA4C-A4C8-B121852492BE}"/>
              </a:ext>
            </a:extLst>
          </p:cNvPr>
          <p:cNvSpPr>
            <a:spLocks noGrp="1"/>
          </p:cNvSpPr>
          <p:nvPr>
            <p:ph type="sldNum" sz="quarter" idx="12"/>
          </p:nvPr>
        </p:nvSpPr>
        <p:spPr/>
        <p:txBody>
          <a:bodyPr/>
          <a:lstStyle/>
          <a:p>
            <a:fld id="{E711307D-FFDF-624F-A637-0595F0F6D5A2}" type="slidenum">
              <a:rPr lang="en-US" smtClean="0"/>
              <a:t>‹#›</a:t>
            </a:fld>
            <a:endParaRPr lang="en-US"/>
          </a:p>
        </p:txBody>
      </p:sp>
    </p:spTree>
    <p:extLst>
      <p:ext uri="{BB962C8B-B14F-4D97-AF65-F5344CB8AC3E}">
        <p14:creationId xmlns:p14="http://schemas.microsoft.com/office/powerpoint/2010/main" val="2243892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76116B-76D7-2140-AF11-E4A6371BD942}"/>
              </a:ext>
            </a:extLst>
          </p:cNvPr>
          <p:cNvSpPr>
            <a:spLocks noGrp="1"/>
          </p:cNvSpPr>
          <p:nvPr>
            <p:ph type="dt" sz="half" idx="10"/>
          </p:nvPr>
        </p:nvSpPr>
        <p:spPr/>
        <p:txBody>
          <a:bodyPr/>
          <a:lstStyle/>
          <a:p>
            <a:fld id="{2F6AD5CD-EA06-5C44-AD5B-6486E5254FF9}" type="datetimeFigureOut">
              <a:rPr lang="en-US" smtClean="0"/>
              <a:t>11-Jul-2023</a:t>
            </a:fld>
            <a:endParaRPr lang="en-US"/>
          </a:p>
        </p:txBody>
      </p:sp>
      <p:sp>
        <p:nvSpPr>
          <p:cNvPr id="3" name="Footer Placeholder 2">
            <a:extLst>
              <a:ext uri="{FF2B5EF4-FFF2-40B4-BE49-F238E27FC236}">
                <a16:creationId xmlns:a16="http://schemas.microsoft.com/office/drawing/2014/main" id="{67D2E286-FDD4-0540-8BCB-8775283D791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529556-0FFB-0A47-BD70-43813A302DAD}"/>
              </a:ext>
            </a:extLst>
          </p:cNvPr>
          <p:cNvSpPr>
            <a:spLocks noGrp="1"/>
          </p:cNvSpPr>
          <p:nvPr>
            <p:ph type="sldNum" sz="quarter" idx="12"/>
          </p:nvPr>
        </p:nvSpPr>
        <p:spPr/>
        <p:txBody>
          <a:bodyPr/>
          <a:lstStyle/>
          <a:p>
            <a:fld id="{E711307D-FFDF-624F-A637-0595F0F6D5A2}" type="slidenum">
              <a:rPr lang="en-US" smtClean="0"/>
              <a:t>‹#›</a:t>
            </a:fld>
            <a:endParaRPr lang="en-US"/>
          </a:p>
        </p:txBody>
      </p:sp>
    </p:spTree>
    <p:extLst>
      <p:ext uri="{BB962C8B-B14F-4D97-AF65-F5344CB8AC3E}">
        <p14:creationId xmlns:p14="http://schemas.microsoft.com/office/powerpoint/2010/main" val="1177188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1A4EC-7334-114E-B439-F2931EE166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0BC6E0-69A5-EF41-8504-E5D36602BC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2E0195-90BB-D442-BA40-2FAE6D3C4E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C5BAFB-AF75-1640-BCB4-AEE6F78C21DA}"/>
              </a:ext>
            </a:extLst>
          </p:cNvPr>
          <p:cNvSpPr>
            <a:spLocks noGrp="1"/>
          </p:cNvSpPr>
          <p:nvPr>
            <p:ph type="dt" sz="half" idx="10"/>
          </p:nvPr>
        </p:nvSpPr>
        <p:spPr/>
        <p:txBody>
          <a:bodyPr/>
          <a:lstStyle/>
          <a:p>
            <a:fld id="{2F6AD5CD-EA06-5C44-AD5B-6486E5254FF9}" type="datetimeFigureOut">
              <a:rPr lang="en-US" smtClean="0"/>
              <a:t>11-Jul-2023</a:t>
            </a:fld>
            <a:endParaRPr lang="en-US"/>
          </a:p>
        </p:txBody>
      </p:sp>
      <p:sp>
        <p:nvSpPr>
          <p:cNvPr id="6" name="Footer Placeholder 5">
            <a:extLst>
              <a:ext uri="{FF2B5EF4-FFF2-40B4-BE49-F238E27FC236}">
                <a16:creationId xmlns:a16="http://schemas.microsoft.com/office/drawing/2014/main" id="{92C90C3E-6B3A-2B41-B03F-2DF638BD5F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8A552A-E5C4-0F46-8735-5351460809B3}"/>
              </a:ext>
            </a:extLst>
          </p:cNvPr>
          <p:cNvSpPr>
            <a:spLocks noGrp="1"/>
          </p:cNvSpPr>
          <p:nvPr>
            <p:ph type="sldNum" sz="quarter" idx="12"/>
          </p:nvPr>
        </p:nvSpPr>
        <p:spPr/>
        <p:txBody>
          <a:bodyPr/>
          <a:lstStyle/>
          <a:p>
            <a:fld id="{E711307D-FFDF-624F-A637-0595F0F6D5A2}" type="slidenum">
              <a:rPr lang="en-US" smtClean="0"/>
              <a:t>‹#›</a:t>
            </a:fld>
            <a:endParaRPr lang="en-US"/>
          </a:p>
        </p:txBody>
      </p:sp>
    </p:spTree>
    <p:extLst>
      <p:ext uri="{BB962C8B-B14F-4D97-AF65-F5344CB8AC3E}">
        <p14:creationId xmlns:p14="http://schemas.microsoft.com/office/powerpoint/2010/main" val="872974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B8D7C-FFD8-9243-8A55-45EA64F26F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10FD01-2250-F948-A428-9A02111093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90F7DEB-6141-9342-9D6A-676F3D0C68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7307D7-8755-4945-BFF1-B060DD8441A3}"/>
              </a:ext>
            </a:extLst>
          </p:cNvPr>
          <p:cNvSpPr>
            <a:spLocks noGrp="1"/>
          </p:cNvSpPr>
          <p:nvPr>
            <p:ph type="dt" sz="half" idx="10"/>
          </p:nvPr>
        </p:nvSpPr>
        <p:spPr/>
        <p:txBody>
          <a:bodyPr/>
          <a:lstStyle/>
          <a:p>
            <a:fld id="{2F6AD5CD-EA06-5C44-AD5B-6486E5254FF9}" type="datetimeFigureOut">
              <a:rPr lang="en-US" smtClean="0"/>
              <a:t>11-Jul-2023</a:t>
            </a:fld>
            <a:endParaRPr lang="en-US"/>
          </a:p>
        </p:txBody>
      </p:sp>
      <p:sp>
        <p:nvSpPr>
          <p:cNvPr id="6" name="Footer Placeholder 5">
            <a:extLst>
              <a:ext uri="{FF2B5EF4-FFF2-40B4-BE49-F238E27FC236}">
                <a16:creationId xmlns:a16="http://schemas.microsoft.com/office/drawing/2014/main" id="{92D6A1BC-6F67-4C42-8EE8-7A40116388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73F60D-B7F5-F640-82DA-7569107A2C09}"/>
              </a:ext>
            </a:extLst>
          </p:cNvPr>
          <p:cNvSpPr>
            <a:spLocks noGrp="1"/>
          </p:cNvSpPr>
          <p:nvPr>
            <p:ph type="sldNum" sz="quarter" idx="12"/>
          </p:nvPr>
        </p:nvSpPr>
        <p:spPr/>
        <p:txBody>
          <a:bodyPr/>
          <a:lstStyle/>
          <a:p>
            <a:fld id="{E711307D-FFDF-624F-A637-0595F0F6D5A2}" type="slidenum">
              <a:rPr lang="en-US" smtClean="0"/>
              <a:t>‹#›</a:t>
            </a:fld>
            <a:endParaRPr lang="en-US"/>
          </a:p>
        </p:txBody>
      </p:sp>
    </p:spTree>
    <p:extLst>
      <p:ext uri="{BB962C8B-B14F-4D97-AF65-F5344CB8AC3E}">
        <p14:creationId xmlns:p14="http://schemas.microsoft.com/office/powerpoint/2010/main" val="3610829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FD759C-4758-534A-BA3C-F540F5E0E5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921313-2AF0-0148-8A64-D3F9DAE47B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FEFAC4-E2AD-E945-821B-F984AD7112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6AD5CD-EA06-5C44-AD5B-6486E5254FF9}" type="datetimeFigureOut">
              <a:rPr lang="en-US" smtClean="0"/>
              <a:t>11-Jul-2023</a:t>
            </a:fld>
            <a:endParaRPr lang="en-US"/>
          </a:p>
        </p:txBody>
      </p:sp>
      <p:sp>
        <p:nvSpPr>
          <p:cNvPr id="5" name="Footer Placeholder 4">
            <a:extLst>
              <a:ext uri="{FF2B5EF4-FFF2-40B4-BE49-F238E27FC236}">
                <a16:creationId xmlns:a16="http://schemas.microsoft.com/office/drawing/2014/main" id="{F3177395-BBC2-1F4C-9D0F-29EB08B495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CB71512-1C16-4E44-8679-825E003C9A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11307D-FFDF-624F-A637-0595F0F6D5A2}" type="slidenum">
              <a:rPr lang="en-US" smtClean="0"/>
              <a:t>‹#›</a:t>
            </a:fld>
            <a:endParaRPr lang="en-US"/>
          </a:p>
        </p:txBody>
      </p:sp>
    </p:spTree>
    <p:extLst>
      <p:ext uri="{BB962C8B-B14F-4D97-AF65-F5344CB8AC3E}">
        <p14:creationId xmlns:p14="http://schemas.microsoft.com/office/powerpoint/2010/main" val="194383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2AE7A67E-2281-A04E-891D-4FB0FAC600D4}"/>
              </a:ext>
            </a:extLst>
          </p:cNvPr>
          <p:cNvPicPr>
            <a:picLocks noChangeAspect="1"/>
          </p:cNvPicPr>
          <p:nvPr/>
        </p:nvPicPr>
        <p:blipFill>
          <a:blip r:embed="rId4"/>
          <a:stretch>
            <a:fillRect/>
          </a:stretch>
        </p:blipFill>
        <p:spPr>
          <a:xfrm>
            <a:off x="-15595" y="0"/>
            <a:ext cx="12223190" cy="6882714"/>
          </a:xfrm>
          <a:prstGeom prst="rect">
            <a:avLst/>
          </a:prstGeom>
        </p:spPr>
      </p:pic>
      <p:sp>
        <p:nvSpPr>
          <p:cNvPr id="2" name="TextBox 1">
            <a:extLst>
              <a:ext uri="{FF2B5EF4-FFF2-40B4-BE49-F238E27FC236}">
                <a16:creationId xmlns:a16="http://schemas.microsoft.com/office/drawing/2014/main" id="{93D43D04-8E2B-865A-393E-47E07C073EFC}"/>
              </a:ext>
            </a:extLst>
          </p:cNvPr>
          <p:cNvSpPr txBox="1"/>
          <p:nvPr/>
        </p:nvSpPr>
        <p:spPr>
          <a:xfrm>
            <a:off x="566057" y="5225143"/>
            <a:ext cx="5715000" cy="923330"/>
          </a:xfrm>
          <a:prstGeom prst="rect">
            <a:avLst/>
          </a:prstGeom>
          <a:noFill/>
        </p:spPr>
        <p:txBody>
          <a:bodyPr wrap="square" lIns="91440" tIns="45720" rIns="91440" bIns="45720" rtlCol="0" anchor="t">
            <a:spAutoFit/>
          </a:bodyPr>
          <a:lstStyle/>
          <a:p>
            <a:r>
              <a:rPr lang="en-US" dirty="0">
                <a:latin typeface="Open Sans"/>
                <a:ea typeface="Open Sans"/>
                <a:cs typeface="Open Sans"/>
              </a:rPr>
              <a:t>Megan Anderson, </a:t>
            </a:r>
            <a:r>
              <a:rPr lang="en-US" i="1" dirty="0">
                <a:latin typeface="Open Sans"/>
                <a:ea typeface="Open Sans"/>
                <a:cs typeface="Open Sans"/>
              </a:rPr>
              <a:t>Director of Strategy</a:t>
            </a:r>
            <a:endParaRPr lang="en-US" dirty="0">
              <a:latin typeface="Open Sans"/>
              <a:ea typeface="Open Sans"/>
              <a:cs typeface="Open Sans"/>
            </a:endParaRPr>
          </a:p>
          <a:p>
            <a:r>
              <a:rPr lang="en-US" b="1" dirty="0">
                <a:latin typeface="Open Sans"/>
                <a:ea typeface="Open Sans"/>
                <a:cs typeface="Open Sans"/>
              </a:rPr>
              <a:t>MULTI DISTRICT PETS ALLIANCE</a:t>
            </a:r>
          </a:p>
          <a:p>
            <a:r>
              <a:rPr lang="en-US" dirty="0">
                <a:latin typeface="Open Sans"/>
                <a:ea typeface="Open Sans"/>
                <a:cs typeface="Open Sans"/>
              </a:rPr>
              <a:t>21 July 2023</a:t>
            </a:r>
          </a:p>
        </p:txBody>
      </p:sp>
    </p:spTree>
    <p:custDataLst>
      <p:tags r:id="rId1"/>
    </p:custDataLst>
    <p:extLst>
      <p:ext uri="{BB962C8B-B14F-4D97-AF65-F5344CB8AC3E}">
        <p14:creationId xmlns:p14="http://schemas.microsoft.com/office/powerpoint/2010/main" val="3265992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F2E451-2F2E-4943-93F3-E7574BA16782}"/>
              </a:ext>
            </a:extLst>
          </p:cNvPr>
          <p:cNvSpPr txBox="1"/>
          <p:nvPr/>
        </p:nvSpPr>
        <p:spPr>
          <a:xfrm>
            <a:off x="240632" y="5642811"/>
            <a:ext cx="9336505" cy="1058778"/>
          </a:xfrm>
          <a:prstGeom prst="rect">
            <a:avLst/>
          </a:prstGeom>
          <a:solidFill>
            <a:schemeClr val="bg1"/>
          </a:solidFill>
        </p:spPr>
        <p:txBody>
          <a:bodyPr wrap="square" rtlCol="0">
            <a:spAutoFit/>
          </a:bodyPr>
          <a:lstStyle/>
          <a:p>
            <a:endParaRPr lang="en-US"/>
          </a:p>
        </p:txBody>
      </p:sp>
      <p:pic>
        <p:nvPicPr>
          <p:cNvPr id="5" name="Picture 4">
            <a:extLst>
              <a:ext uri="{FF2B5EF4-FFF2-40B4-BE49-F238E27FC236}">
                <a16:creationId xmlns:a16="http://schemas.microsoft.com/office/drawing/2014/main" id="{E2C7EB7B-A74B-4370-87FC-18F6792995A7}"/>
              </a:ext>
            </a:extLst>
          </p:cNvPr>
          <p:cNvPicPr>
            <a:picLocks noChangeAspect="1"/>
          </p:cNvPicPr>
          <p:nvPr/>
        </p:nvPicPr>
        <p:blipFill>
          <a:blip r:embed="rId4"/>
          <a:stretch>
            <a:fillRect/>
          </a:stretch>
        </p:blipFill>
        <p:spPr>
          <a:xfrm>
            <a:off x="0" y="677498"/>
            <a:ext cx="12192000" cy="5503004"/>
          </a:xfrm>
          <a:prstGeom prst="rect">
            <a:avLst/>
          </a:prstGeom>
        </p:spPr>
      </p:pic>
    </p:spTree>
    <p:custDataLst>
      <p:tags r:id="rId1"/>
    </p:custDataLst>
    <p:extLst>
      <p:ext uri="{BB962C8B-B14F-4D97-AF65-F5344CB8AC3E}">
        <p14:creationId xmlns:p14="http://schemas.microsoft.com/office/powerpoint/2010/main" val="2094897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EA27590F-D894-0D41-AE19-264AB42FAD7C}"/>
              </a:ext>
            </a:extLst>
          </p:cNvPr>
          <p:cNvPicPr>
            <a:picLocks noChangeAspect="1"/>
          </p:cNvPicPr>
          <p:nvPr/>
        </p:nvPicPr>
        <p:blipFill>
          <a:blip r:embed="rId4"/>
          <a:stretch>
            <a:fillRect/>
          </a:stretch>
        </p:blipFill>
        <p:spPr>
          <a:xfrm>
            <a:off x="-6448" y="-7206"/>
            <a:ext cx="12204896" cy="6872413"/>
          </a:xfrm>
          <a:prstGeom prst="rect">
            <a:avLst/>
          </a:prstGeom>
        </p:spPr>
      </p:pic>
      <p:sp>
        <p:nvSpPr>
          <p:cNvPr id="4" name="Text Placeholder 4">
            <a:extLst>
              <a:ext uri="{FF2B5EF4-FFF2-40B4-BE49-F238E27FC236}">
                <a16:creationId xmlns:a16="http://schemas.microsoft.com/office/drawing/2014/main" id="{67A2E5FD-C69A-E045-95A5-3DBF4975238A}"/>
              </a:ext>
            </a:extLst>
          </p:cNvPr>
          <p:cNvSpPr txBox="1">
            <a:spLocks/>
          </p:cNvSpPr>
          <p:nvPr/>
        </p:nvSpPr>
        <p:spPr>
          <a:xfrm>
            <a:off x="1053630" y="2394836"/>
            <a:ext cx="5817707" cy="4416691"/>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rgbClr val="333333"/>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nSpc>
                <a:spcPct val="100000"/>
              </a:lnSpc>
              <a:spcAft>
                <a:spcPts val="800"/>
              </a:spcAft>
              <a:buFont typeface="Arial" panose="020B0604020202020204" pitchFamily="34" charset="0"/>
              <a:buChar char="•"/>
            </a:pPr>
            <a:r>
              <a:rPr lang="en-US" sz="2400" dirty="0">
                <a:solidFill>
                  <a:schemeClr val="tx1"/>
                </a:solidFill>
                <a:latin typeface="Open Sans"/>
                <a:ea typeface="Open Sans"/>
                <a:cs typeface="Open Sans"/>
              </a:rPr>
              <a:t>Identify a project you can use to explore and practice measurement.</a:t>
            </a:r>
          </a:p>
          <a:p>
            <a:pPr marL="342900" indent="-342900">
              <a:lnSpc>
                <a:spcPct val="100000"/>
              </a:lnSpc>
              <a:spcAft>
                <a:spcPts val="800"/>
              </a:spcAft>
              <a:buFont typeface="Arial" panose="020B0604020202020204" pitchFamily="34" charset="0"/>
              <a:buChar char="•"/>
            </a:pPr>
            <a:r>
              <a:rPr lang="en-US" sz="2400" dirty="0">
                <a:solidFill>
                  <a:schemeClr val="tx1"/>
                </a:solidFill>
                <a:latin typeface="Open Sans"/>
                <a:ea typeface="Open Sans"/>
                <a:cs typeface="Open Sans"/>
              </a:rPr>
              <a:t>Connect with other clubs.</a:t>
            </a:r>
          </a:p>
          <a:p>
            <a:pPr marL="342900" indent="-342900">
              <a:lnSpc>
                <a:spcPct val="100000"/>
              </a:lnSpc>
              <a:spcAft>
                <a:spcPts val="800"/>
              </a:spcAft>
              <a:buFont typeface="Arial" panose="020B0604020202020204" pitchFamily="34" charset="0"/>
              <a:buChar char="•"/>
            </a:pPr>
            <a:r>
              <a:rPr lang="en-US" sz="2400" dirty="0">
                <a:solidFill>
                  <a:schemeClr val="tx1"/>
                </a:solidFill>
                <a:latin typeface="Open Sans"/>
                <a:ea typeface="Open Sans"/>
                <a:cs typeface="Open Sans"/>
              </a:rPr>
              <a:t>Apply similar Programs of Scale principles to their own projects and grants. </a:t>
            </a:r>
            <a:endParaRPr lang="en-US" sz="2400" dirty="0">
              <a:solidFill>
                <a:schemeClr val="tx1"/>
              </a:solidFill>
              <a:latin typeface="Open Sans" panose="020B0606030504020204" pitchFamily="34" charset="0"/>
              <a:ea typeface="Open Sans"/>
              <a:cs typeface="Open Sans"/>
            </a:endParaRPr>
          </a:p>
          <a:p>
            <a:pPr>
              <a:lnSpc>
                <a:spcPct val="100000"/>
              </a:lnSpc>
              <a:spcAft>
                <a:spcPts val="800"/>
              </a:spcAft>
            </a:pPr>
            <a:endParaRPr lang="en-US" sz="1800"/>
          </a:p>
          <a:p>
            <a:pPr>
              <a:lnSpc>
                <a:spcPct val="100000"/>
              </a:lnSpc>
              <a:spcAft>
                <a:spcPts val="800"/>
              </a:spcAft>
            </a:pPr>
            <a:endParaRPr lang="en-US" sz="1800"/>
          </a:p>
          <a:p>
            <a:pPr>
              <a:lnSpc>
                <a:spcPct val="100000"/>
              </a:lnSpc>
              <a:spcAft>
                <a:spcPts val="800"/>
              </a:spcAft>
            </a:pPr>
            <a:endParaRPr lang="en-US" sz="1800">
              <a:latin typeface="Calibri Light" panose="020F0302020204030204"/>
              <a:ea typeface="Calibri Light" panose="020F0302020204030204"/>
              <a:cs typeface="Calibri Light" panose="020F0302020204030204"/>
            </a:endParaRPr>
          </a:p>
        </p:txBody>
      </p:sp>
      <p:sp>
        <p:nvSpPr>
          <p:cNvPr id="5" name="TextBox 4">
            <a:extLst>
              <a:ext uri="{FF2B5EF4-FFF2-40B4-BE49-F238E27FC236}">
                <a16:creationId xmlns:a16="http://schemas.microsoft.com/office/drawing/2014/main" id="{2859D717-44C8-C84C-A71F-47C01B9A9D8B}"/>
              </a:ext>
            </a:extLst>
          </p:cNvPr>
          <p:cNvSpPr txBox="1"/>
          <p:nvPr/>
        </p:nvSpPr>
        <p:spPr>
          <a:xfrm>
            <a:off x="811658" y="328774"/>
            <a:ext cx="6143946" cy="754053"/>
          </a:xfrm>
          <a:prstGeom prst="rect">
            <a:avLst/>
          </a:prstGeom>
          <a:noFill/>
        </p:spPr>
        <p:txBody>
          <a:bodyPr wrap="square" rtlCol="0">
            <a:spAutoFit/>
          </a:bodyPr>
          <a:lstStyle/>
          <a:p>
            <a:r>
              <a:rPr lang="en-US" i="1">
                <a:solidFill>
                  <a:schemeClr val="tx1">
                    <a:lumMod val="65000"/>
                    <a:lumOff val="35000"/>
                  </a:schemeClr>
                </a:solidFill>
                <a:latin typeface="Georgia" panose="02040502050405020303" pitchFamily="18" charset="0"/>
              </a:rPr>
              <a:t>Take Action Now:</a:t>
            </a:r>
          </a:p>
          <a:p>
            <a:r>
              <a:rPr lang="en-US" sz="2500" b="1">
                <a:solidFill>
                  <a:schemeClr val="tx1">
                    <a:lumMod val="65000"/>
                    <a:lumOff val="35000"/>
                  </a:schemeClr>
                </a:solidFill>
              </a:rPr>
              <a:t>INCREASE OUR IMPACT</a:t>
            </a:r>
          </a:p>
        </p:txBody>
      </p:sp>
      <p:sp>
        <p:nvSpPr>
          <p:cNvPr id="3" name="TextBox 2">
            <a:extLst>
              <a:ext uri="{FF2B5EF4-FFF2-40B4-BE49-F238E27FC236}">
                <a16:creationId xmlns:a16="http://schemas.microsoft.com/office/drawing/2014/main" id="{67175CED-2ADB-A727-4785-668BF97EA023}"/>
              </a:ext>
            </a:extLst>
          </p:cNvPr>
          <p:cNvSpPr txBox="1"/>
          <p:nvPr/>
        </p:nvSpPr>
        <p:spPr>
          <a:xfrm>
            <a:off x="1142999" y="1132702"/>
            <a:ext cx="6161748"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cs typeface="Calibri"/>
              </a:rPr>
              <a:t>THE ACTION PLAN ENCOURAGES CLUBS TO:</a:t>
            </a:r>
            <a:endParaRPr lang="en-US" sz="3200" b="1" dirty="0"/>
          </a:p>
        </p:txBody>
      </p:sp>
    </p:spTree>
    <p:custDataLst>
      <p:tags r:id="rId1"/>
    </p:custDataLst>
    <p:extLst>
      <p:ext uri="{BB962C8B-B14F-4D97-AF65-F5344CB8AC3E}">
        <p14:creationId xmlns:p14="http://schemas.microsoft.com/office/powerpoint/2010/main" val="3037647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FAD7A796-2318-2F40-BFCA-782FAE72E965}"/>
              </a:ext>
            </a:extLst>
          </p:cNvPr>
          <p:cNvPicPr>
            <a:picLocks noChangeAspect="1"/>
          </p:cNvPicPr>
          <p:nvPr/>
        </p:nvPicPr>
        <p:blipFill>
          <a:blip r:embed="rId4"/>
          <a:stretch>
            <a:fillRect/>
          </a:stretch>
        </p:blipFill>
        <p:spPr>
          <a:xfrm>
            <a:off x="-23722" y="-16933"/>
            <a:ext cx="12239445" cy="6891867"/>
          </a:xfrm>
          <a:prstGeom prst="rect">
            <a:avLst/>
          </a:prstGeom>
        </p:spPr>
      </p:pic>
      <p:sp>
        <p:nvSpPr>
          <p:cNvPr id="4" name="Text Placeholder 4">
            <a:extLst>
              <a:ext uri="{FF2B5EF4-FFF2-40B4-BE49-F238E27FC236}">
                <a16:creationId xmlns:a16="http://schemas.microsoft.com/office/drawing/2014/main" id="{6705DC95-191B-A44A-9075-675DC3913D9B}"/>
              </a:ext>
            </a:extLst>
          </p:cNvPr>
          <p:cNvSpPr txBox="1">
            <a:spLocks/>
          </p:cNvSpPr>
          <p:nvPr/>
        </p:nvSpPr>
        <p:spPr>
          <a:xfrm>
            <a:off x="1148294" y="2244173"/>
            <a:ext cx="4609578" cy="4802405"/>
          </a:xfrm>
          <a:prstGeom prst="rect">
            <a:avLst/>
          </a:prstGeom>
        </p:spPr>
        <p:txBody>
          <a:bodyPr vert="horz" lIns="91440" tIns="45720" rIns="91440" bIns="45720" rtlCol="0" anchor="t">
            <a:normAutofit/>
          </a:bodyPr>
          <a:lstStyle>
            <a:defPPr>
              <a:defRPr lang="en-US"/>
            </a:defPPr>
            <a:lvl1pPr marL="342900" indent="-342900">
              <a:lnSpc>
                <a:spcPct val="90000"/>
              </a:lnSpc>
              <a:spcBef>
                <a:spcPts val="1000"/>
              </a:spcBef>
              <a:buFont typeface="Arial" panose="020B0604020202020204" pitchFamily="34" charset="0"/>
              <a:buChar char="•"/>
              <a:defRPr sz="2200">
                <a:latin typeface="+mj-lt"/>
              </a:defRPr>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pPr>
              <a:lnSpc>
                <a:spcPct val="100000"/>
              </a:lnSpc>
            </a:pPr>
            <a:r>
              <a:rPr lang="en-US" sz="2400" dirty="0">
                <a:latin typeface="Open Sans"/>
                <a:ea typeface="Open Sans"/>
                <a:cs typeface="Open Sans"/>
              </a:rPr>
              <a:t>Visit our DEI page at rotary.org/</a:t>
            </a:r>
            <a:r>
              <a:rPr lang="en-US" sz="2400" err="1">
                <a:latin typeface="Open Sans"/>
                <a:ea typeface="Open Sans"/>
                <a:cs typeface="Open Sans"/>
              </a:rPr>
              <a:t>dei</a:t>
            </a:r>
            <a:r>
              <a:rPr lang="en-US" sz="2400" dirty="0">
                <a:latin typeface="Open Sans"/>
                <a:ea typeface="Open Sans"/>
                <a:cs typeface="Open Sans"/>
              </a:rPr>
              <a:t> to learn more about how to make your club more inclusive.</a:t>
            </a:r>
          </a:p>
          <a:p>
            <a:pPr>
              <a:lnSpc>
                <a:spcPct val="100000"/>
              </a:lnSpc>
            </a:pPr>
            <a:r>
              <a:rPr lang="en-US" sz="2400" dirty="0">
                <a:latin typeface="Open Sans"/>
                <a:ea typeface="Open Sans"/>
                <a:cs typeface="Open Sans"/>
              </a:rPr>
              <a:t>Tell us how you’re engaging people beyond traditional membership on the My Rotary Action Plan page. </a:t>
            </a:r>
            <a:endParaRPr lang="en-US" sz="2400" dirty="0">
              <a:latin typeface="Open Sans" panose="020B0606030504020204" pitchFamily="34" charset="0"/>
              <a:ea typeface="Open Sans"/>
              <a:cs typeface="Open Sans"/>
            </a:endParaRPr>
          </a:p>
          <a:p>
            <a:pPr marL="0" indent="0">
              <a:lnSpc>
                <a:spcPct val="100000"/>
              </a:lnSpc>
              <a:buNone/>
            </a:pPr>
            <a:endParaRPr lang="en-US" sz="1800">
              <a:latin typeface="Open Sans" panose="020B0606030504020204" pitchFamily="34" charset="0"/>
            </a:endParaRPr>
          </a:p>
          <a:p>
            <a:pPr marL="0" indent="0">
              <a:lnSpc>
                <a:spcPct val="100000"/>
              </a:lnSpc>
              <a:buNone/>
            </a:pPr>
            <a:endParaRPr lang="en-US" sz="1800">
              <a:solidFill>
                <a:schemeClr val="tx1">
                  <a:lumMod val="75000"/>
                  <a:lumOff val="25000"/>
                </a:schemeClr>
              </a:solidFill>
              <a:latin typeface="Open Sans" panose="020B0606030504020204" pitchFamily="34" charset="0"/>
            </a:endParaRPr>
          </a:p>
          <a:p>
            <a:pPr marL="0" indent="0">
              <a:lnSpc>
                <a:spcPct val="100000"/>
              </a:lnSpc>
              <a:buNone/>
            </a:pPr>
            <a:endParaRPr lang="en-US" sz="1800">
              <a:solidFill>
                <a:schemeClr val="tx1">
                  <a:lumMod val="75000"/>
                  <a:lumOff val="25000"/>
                </a:schemeClr>
              </a:solidFill>
              <a:latin typeface="Open Sans" panose="020B0606030504020204" pitchFamily="34" charset="0"/>
            </a:endParaRPr>
          </a:p>
          <a:p>
            <a:pPr marL="0" indent="0">
              <a:lnSpc>
                <a:spcPct val="100000"/>
              </a:lnSpc>
              <a:buNone/>
            </a:pPr>
            <a:endParaRPr lang="en-US" sz="1800">
              <a:solidFill>
                <a:schemeClr val="tx1">
                  <a:lumMod val="75000"/>
                  <a:lumOff val="25000"/>
                </a:schemeClr>
              </a:solidFill>
              <a:latin typeface="Open Sans" panose="020B0606030504020204" pitchFamily="34" charset="0"/>
            </a:endParaRPr>
          </a:p>
          <a:p>
            <a:pPr marL="0" indent="0">
              <a:lnSpc>
                <a:spcPct val="100000"/>
              </a:lnSpc>
              <a:buNone/>
            </a:pPr>
            <a:endParaRPr lang="en-US" sz="1800">
              <a:solidFill>
                <a:srgbClr val="40404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5E8F51B3-D2A1-5844-AA9D-7FCAED3D1C82}"/>
              </a:ext>
            </a:extLst>
          </p:cNvPr>
          <p:cNvSpPr txBox="1"/>
          <p:nvPr/>
        </p:nvSpPr>
        <p:spPr>
          <a:xfrm>
            <a:off x="811658" y="328774"/>
            <a:ext cx="6143946" cy="754053"/>
          </a:xfrm>
          <a:prstGeom prst="rect">
            <a:avLst/>
          </a:prstGeom>
          <a:noFill/>
        </p:spPr>
        <p:txBody>
          <a:bodyPr wrap="square" rtlCol="0">
            <a:spAutoFit/>
          </a:bodyPr>
          <a:lstStyle/>
          <a:p>
            <a:r>
              <a:rPr lang="en-US" i="1">
                <a:solidFill>
                  <a:schemeClr val="tx1">
                    <a:lumMod val="65000"/>
                    <a:lumOff val="35000"/>
                  </a:schemeClr>
                </a:solidFill>
                <a:latin typeface="Georgia" panose="02040502050405020303" pitchFamily="18" charset="0"/>
              </a:rPr>
              <a:t>Take Action Now:</a:t>
            </a:r>
          </a:p>
          <a:p>
            <a:r>
              <a:rPr lang="en-US" sz="2500" b="1">
                <a:solidFill>
                  <a:schemeClr val="tx1">
                    <a:lumMod val="65000"/>
                    <a:lumOff val="35000"/>
                  </a:schemeClr>
                </a:solidFill>
              </a:rPr>
              <a:t>EXPAND OUR REACH</a:t>
            </a:r>
          </a:p>
        </p:txBody>
      </p:sp>
      <p:sp>
        <p:nvSpPr>
          <p:cNvPr id="5" name="TextBox 4">
            <a:extLst>
              <a:ext uri="{FF2B5EF4-FFF2-40B4-BE49-F238E27FC236}">
                <a16:creationId xmlns:a16="http://schemas.microsoft.com/office/drawing/2014/main" id="{794C7328-4168-394E-886E-179F100430B6}"/>
              </a:ext>
            </a:extLst>
          </p:cNvPr>
          <p:cNvSpPr txBox="1"/>
          <p:nvPr/>
        </p:nvSpPr>
        <p:spPr>
          <a:xfrm>
            <a:off x="1142999" y="1132702"/>
            <a:ext cx="5790349"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cs typeface="Calibri"/>
              </a:rPr>
              <a:t>THE ACTION PLAN ENCOURAGES CLUBS TO:</a:t>
            </a:r>
            <a:endParaRPr lang="en-US" sz="3200" b="1" dirty="0"/>
          </a:p>
        </p:txBody>
      </p:sp>
    </p:spTree>
    <p:custDataLst>
      <p:tags r:id="rId1"/>
    </p:custDataLst>
    <p:extLst>
      <p:ext uri="{BB962C8B-B14F-4D97-AF65-F5344CB8AC3E}">
        <p14:creationId xmlns:p14="http://schemas.microsoft.com/office/powerpoint/2010/main" val="1736673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7DB25606-B012-7442-B566-AB8E9FE697DD}"/>
              </a:ext>
            </a:extLst>
          </p:cNvPr>
          <p:cNvPicPr>
            <a:picLocks noChangeAspect="1"/>
          </p:cNvPicPr>
          <p:nvPr/>
        </p:nvPicPr>
        <p:blipFill>
          <a:blip r:embed="rId4"/>
          <a:stretch>
            <a:fillRect/>
          </a:stretch>
        </p:blipFill>
        <p:spPr>
          <a:xfrm>
            <a:off x="-22377" y="-16176"/>
            <a:ext cx="12236754" cy="6890352"/>
          </a:xfrm>
          <a:prstGeom prst="rect">
            <a:avLst/>
          </a:prstGeom>
        </p:spPr>
      </p:pic>
      <p:sp>
        <p:nvSpPr>
          <p:cNvPr id="4" name="Text Placeholder 4">
            <a:extLst>
              <a:ext uri="{FF2B5EF4-FFF2-40B4-BE49-F238E27FC236}">
                <a16:creationId xmlns:a16="http://schemas.microsoft.com/office/drawing/2014/main" id="{0D070D55-70C3-E84C-8F16-61A8E77FC2C0}"/>
              </a:ext>
            </a:extLst>
          </p:cNvPr>
          <p:cNvSpPr txBox="1">
            <a:spLocks/>
          </p:cNvSpPr>
          <p:nvPr/>
        </p:nvSpPr>
        <p:spPr>
          <a:xfrm>
            <a:off x="1146607" y="2311858"/>
            <a:ext cx="4942331" cy="4109568"/>
          </a:xfrm>
          <a:prstGeom prst="rect">
            <a:avLst/>
          </a:prstGeom>
        </p:spPr>
        <p:txBody>
          <a:bodyPr vert="horz" lIns="91440" tIns="45720" rIns="91440" bIns="45720" rtlCol="0" anchor="t">
            <a:normAutofit/>
          </a:bodyPr>
          <a:lstStyle>
            <a:defPPr>
              <a:defRPr lang="en-US"/>
            </a:defPPr>
            <a:lvl1pPr marL="342900" indent="-342900">
              <a:lnSpc>
                <a:spcPct val="90000"/>
              </a:lnSpc>
              <a:spcBef>
                <a:spcPts val="1000"/>
              </a:spcBef>
              <a:buFont typeface="Arial" panose="020B0604020202020204" pitchFamily="34" charset="0"/>
              <a:buChar char="•"/>
              <a:defRPr sz="2200">
                <a:latin typeface="+mj-lt"/>
              </a:defRPr>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pPr>
              <a:lnSpc>
                <a:spcPct val="100000"/>
              </a:lnSpc>
            </a:pPr>
            <a:r>
              <a:rPr lang="en-US" sz="2400" dirty="0">
                <a:latin typeface="Open Sans"/>
                <a:ea typeface="Open Sans"/>
                <a:cs typeface="Open Sans"/>
              </a:rPr>
              <a:t>Survey your members to learn what’s important to them in their club experience and how they want to grow and develop through Rotary.</a:t>
            </a:r>
          </a:p>
          <a:p>
            <a:pPr>
              <a:lnSpc>
                <a:spcPct val="100000"/>
              </a:lnSpc>
            </a:pPr>
            <a:r>
              <a:rPr lang="en-US" sz="2400" dirty="0">
                <a:latin typeface="Open Sans"/>
                <a:ea typeface="Open Sans"/>
                <a:cs typeface="Open Sans"/>
              </a:rPr>
              <a:t>Make a plan to help fulfill their expectations. </a:t>
            </a:r>
          </a:p>
          <a:p>
            <a:pPr marL="0" indent="0">
              <a:lnSpc>
                <a:spcPct val="100000"/>
              </a:lnSpc>
              <a:buNone/>
            </a:pPr>
            <a:endParaRPr lang="en-US" sz="1800">
              <a:latin typeface="Open Sans" panose="020B0606030504020204" pitchFamily="34" charset="0"/>
            </a:endParaRPr>
          </a:p>
          <a:p>
            <a:pPr marL="0" indent="0" algn="r">
              <a:lnSpc>
                <a:spcPct val="100000"/>
              </a:lnSpc>
              <a:buNone/>
            </a:pPr>
            <a:endParaRPr lang="en-US" sz="1800">
              <a:solidFill>
                <a:schemeClr val="tx1">
                  <a:lumMod val="75000"/>
                  <a:lumOff val="25000"/>
                </a:schemeClr>
              </a:solidFill>
            </a:endParaRPr>
          </a:p>
          <a:p>
            <a:pPr marL="0" indent="0" algn="r">
              <a:lnSpc>
                <a:spcPct val="100000"/>
              </a:lnSpc>
              <a:buNone/>
            </a:pPr>
            <a:endParaRPr lang="en-US" sz="1800">
              <a:solidFill>
                <a:schemeClr val="tx1">
                  <a:lumMod val="75000"/>
                  <a:lumOff val="25000"/>
                </a:schemeClr>
              </a:solidFill>
            </a:endParaRPr>
          </a:p>
          <a:p>
            <a:pPr marL="0" indent="0" algn="r">
              <a:lnSpc>
                <a:spcPct val="100000"/>
              </a:lnSpc>
              <a:buNone/>
            </a:pPr>
            <a:endParaRPr lang="en-US" sz="1800">
              <a:solidFill>
                <a:schemeClr val="tx1">
                  <a:lumMod val="75000"/>
                  <a:lumOff val="25000"/>
                </a:schemeClr>
              </a:solidFill>
            </a:endParaRPr>
          </a:p>
          <a:p>
            <a:pPr marL="0" indent="0" algn="r">
              <a:lnSpc>
                <a:spcPct val="100000"/>
              </a:lnSpc>
              <a:buNone/>
            </a:pPr>
            <a:endParaRPr lang="en-US" sz="1800">
              <a:latin typeface="Open Sans" panose="020B0606030504020204" pitchFamily="34" charset="0"/>
            </a:endParaRPr>
          </a:p>
        </p:txBody>
      </p:sp>
      <p:sp>
        <p:nvSpPr>
          <p:cNvPr id="6" name="TextBox 5">
            <a:extLst>
              <a:ext uri="{FF2B5EF4-FFF2-40B4-BE49-F238E27FC236}">
                <a16:creationId xmlns:a16="http://schemas.microsoft.com/office/drawing/2014/main" id="{25E56622-303A-1541-BEAE-D281729EAD95}"/>
              </a:ext>
            </a:extLst>
          </p:cNvPr>
          <p:cNvSpPr txBox="1"/>
          <p:nvPr/>
        </p:nvSpPr>
        <p:spPr>
          <a:xfrm>
            <a:off x="811658" y="328774"/>
            <a:ext cx="6143946" cy="754053"/>
          </a:xfrm>
          <a:prstGeom prst="rect">
            <a:avLst/>
          </a:prstGeom>
          <a:noFill/>
        </p:spPr>
        <p:txBody>
          <a:bodyPr wrap="square" rtlCol="0">
            <a:spAutoFit/>
          </a:bodyPr>
          <a:lstStyle/>
          <a:p>
            <a:r>
              <a:rPr lang="en-US" i="1">
                <a:solidFill>
                  <a:schemeClr val="tx1">
                    <a:lumMod val="65000"/>
                    <a:lumOff val="35000"/>
                  </a:schemeClr>
                </a:solidFill>
                <a:latin typeface="Georgia" panose="02040502050405020303" pitchFamily="18" charset="0"/>
              </a:rPr>
              <a:t>Take Action Now:</a:t>
            </a:r>
          </a:p>
          <a:p>
            <a:r>
              <a:rPr lang="en-US" sz="2500" b="1">
                <a:solidFill>
                  <a:schemeClr val="tx1">
                    <a:lumMod val="65000"/>
                    <a:lumOff val="35000"/>
                  </a:schemeClr>
                </a:solidFill>
              </a:rPr>
              <a:t>ENHANCE PARTICIPANT ENGAGEMENT</a:t>
            </a:r>
          </a:p>
        </p:txBody>
      </p:sp>
      <p:sp>
        <p:nvSpPr>
          <p:cNvPr id="5" name="TextBox 4">
            <a:extLst>
              <a:ext uri="{FF2B5EF4-FFF2-40B4-BE49-F238E27FC236}">
                <a16:creationId xmlns:a16="http://schemas.microsoft.com/office/drawing/2014/main" id="{61DD7E2E-721B-B51C-46CE-B6FE2DDBBA47}"/>
              </a:ext>
            </a:extLst>
          </p:cNvPr>
          <p:cNvSpPr txBox="1"/>
          <p:nvPr/>
        </p:nvSpPr>
        <p:spPr>
          <a:xfrm>
            <a:off x="1142999" y="1132702"/>
            <a:ext cx="5681201"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cs typeface="Calibri"/>
              </a:rPr>
              <a:t>THE ACTION PLAN ENCOURAGES CLUBS TO:</a:t>
            </a:r>
            <a:endParaRPr lang="en-US" sz="3200" b="1" dirty="0"/>
          </a:p>
        </p:txBody>
      </p:sp>
    </p:spTree>
    <p:custDataLst>
      <p:tags r:id="rId1"/>
    </p:custDataLst>
    <p:extLst>
      <p:ext uri="{BB962C8B-B14F-4D97-AF65-F5344CB8AC3E}">
        <p14:creationId xmlns:p14="http://schemas.microsoft.com/office/powerpoint/2010/main" val="4215976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A78D7EE8-2828-7E4B-A327-D44129619A34}"/>
              </a:ext>
            </a:extLst>
          </p:cNvPr>
          <p:cNvPicPr>
            <a:picLocks noChangeAspect="1"/>
          </p:cNvPicPr>
          <p:nvPr/>
        </p:nvPicPr>
        <p:blipFill>
          <a:blip r:embed="rId4"/>
          <a:stretch>
            <a:fillRect/>
          </a:stretch>
        </p:blipFill>
        <p:spPr>
          <a:xfrm>
            <a:off x="-71508" y="-43841"/>
            <a:ext cx="12335017" cy="6945682"/>
          </a:xfrm>
          <a:prstGeom prst="rect">
            <a:avLst/>
          </a:prstGeom>
        </p:spPr>
      </p:pic>
      <p:sp>
        <p:nvSpPr>
          <p:cNvPr id="4" name="Text Placeholder 4">
            <a:extLst>
              <a:ext uri="{FF2B5EF4-FFF2-40B4-BE49-F238E27FC236}">
                <a16:creationId xmlns:a16="http://schemas.microsoft.com/office/drawing/2014/main" id="{A88873A0-559D-D648-A680-F040008B4B73}"/>
              </a:ext>
            </a:extLst>
          </p:cNvPr>
          <p:cNvSpPr txBox="1">
            <a:spLocks/>
          </p:cNvSpPr>
          <p:nvPr/>
        </p:nvSpPr>
        <p:spPr>
          <a:xfrm>
            <a:off x="1146607" y="2153964"/>
            <a:ext cx="4759891" cy="4126000"/>
          </a:xfrm>
          <a:prstGeom prst="rect">
            <a:avLst/>
          </a:prstGeom>
        </p:spPr>
        <p:txBody>
          <a:bodyPr vert="horz" lIns="91440" tIns="45720" rIns="91440" bIns="45720" rtlCol="0" anchor="t">
            <a:normAutofit/>
          </a:bodyPr>
          <a:lstStyle>
            <a:defPPr>
              <a:defRPr lang="en-US"/>
            </a:defPPr>
            <a:lvl1pPr marL="342900" indent="-342900">
              <a:lnSpc>
                <a:spcPct val="90000"/>
              </a:lnSpc>
              <a:spcBef>
                <a:spcPts val="1000"/>
              </a:spcBef>
              <a:buFont typeface="Arial" panose="020B0604020202020204" pitchFamily="34" charset="0"/>
              <a:buChar char="•"/>
              <a:defRPr sz="2200">
                <a:latin typeface="+mj-lt"/>
              </a:defRPr>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pPr>
              <a:lnSpc>
                <a:spcPct val="100000"/>
              </a:lnSpc>
            </a:pPr>
            <a:r>
              <a:rPr lang="en-US" sz="2400" dirty="0">
                <a:latin typeface="Open Sans"/>
                <a:ea typeface="Open Sans"/>
                <a:cs typeface="Open Sans"/>
              </a:rPr>
              <a:t>Consider small changes your club can make to improve how your club operates.</a:t>
            </a:r>
          </a:p>
          <a:p>
            <a:pPr>
              <a:lnSpc>
                <a:spcPct val="100000"/>
              </a:lnSpc>
            </a:pPr>
            <a:r>
              <a:rPr lang="en-US" sz="2400" dirty="0">
                <a:latin typeface="Open Sans"/>
                <a:ea typeface="Open Sans"/>
                <a:cs typeface="Open Sans"/>
              </a:rPr>
              <a:t>Bring in new and outside voices to the leadership table when planning.</a:t>
            </a:r>
          </a:p>
          <a:p>
            <a:pPr marL="0" indent="0">
              <a:lnSpc>
                <a:spcPct val="100000"/>
              </a:lnSpc>
              <a:buNone/>
            </a:pPr>
            <a:endParaRPr lang="en-US" sz="1800" dirty="0">
              <a:solidFill>
                <a:schemeClr val="tx1">
                  <a:lumMod val="75000"/>
                  <a:lumOff val="25000"/>
                </a:schemeClr>
              </a:solidFill>
            </a:endParaRPr>
          </a:p>
          <a:p>
            <a:pPr marL="0" indent="0" algn="r">
              <a:lnSpc>
                <a:spcPct val="100000"/>
              </a:lnSpc>
              <a:buNone/>
            </a:pPr>
            <a:r>
              <a:rPr lang="en-US" sz="1800" dirty="0">
                <a:solidFill>
                  <a:schemeClr val="tx1">
                    <a:lumMod val="75000"/>
                    <a:lumOff val="25000"/>
                  </a:schemeClr>
                </a:solidFill>
              </a:rPr>
              <a:t>	</a:t>
            </a:r>
            <a:endParaRPr lang="en-US" sz="1800" dirty="0">
              <a:solidFill>
                <a:schemeClr val="tx1">
                  <a:lumMod val="75000"/>
                  <a:lumOff val="25000"/>
                </a:schemeClr>
              </a:solidFill>
              <a:cs typeface="Calibri Light"/>
            </a:endParaRPr>
          </a:p>
          <a:p>
            <a:pPr marL="0" indent="0" algn="r">
              <a:lnSpc>
                <a:spcPct val="100000"/>
              </a:lnSpc>
              <a:buNone/>
            </a:pPr>
            <a:endParaRPr lang="en-US" sz="1800" dirty="0">
              <a:solidFill>
                <a:schemeClr val="tx1">
                  <a:lumMod val="75000"/>
                  <a:lumOff val="25000"/>
                </a:schemeClr>
              </a:solidFill>
            </a:endParaRPr>
          </a:p>
          <a:p>
            <a:pPr marL="0" indent="0" algn="r">
              <a:lnSpc>
                <a:spcPct val="100000"/>
              </a:lnSpc>
              <a:buNone/>
            </a:pPr>
            <a:endParaRPr lang="en-US" sz="1800" dirty="0">
              <a:solidFill>
                <a:schemeClr val="tx1">
                  <a:lumMod val="75000"/>
                  <a:lumOff val="25000"/>
                </a:schemeClr>
              </a:solidFill>
            </a:endParaRPr>
          </a:p>
          <a:p>
            <a:pPr marL="0" indent="0" algn="r">
              <a:lnSpc>
                <a:spcPct val="100000"/>
              </a:lnSpc>
              <a:buNone/>
            </a:pPr>
            <a:endParaRPr lang="en-US" sz="1800" dirty="0">
              <a:solidFill>
                <a:schemeClr val="tx1">
                  <a:lumMod val="75000"/>
                  <a:lumOff val="25000"/>
                </a:schemeClr>
              </a:solidFill>
            </a:endParaRPr>
          </a:p>
          <a:p>
            <a:pPr marL="0" indent="0" algn="r">
              <a:lnSpc>
                <a:spcPct val="100000"/>
              </a:lnSpc>
              <a:buNone/>
            </a:pPr>
            <a:endParaRPr lang="en-US" sz="1800" dirty="0">
              <a:solidFill>
                <a:schemeClr val="tx1">
                  <a:lumMod val="75000"/>
                  <a:lumOff val="25000"/>
                </a:schemeClr>
              </a:solidFill>
            </a:endParaRPr>
          </a:p>
          <a:p>
            <a:pPr marL="0" indent="0" algn="r">
              <a:lnSpc>
                <a:spcPct val="100000"/>
              </a:lnSpc>
              <a:buNone/>
            </a:pPr>
            <a:endParaRPr lang="en-US" sz="180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82D826FB-183B-6F4C-ACEE-1CD67B8B0AE5}"/>
              </a:ext>
            </a:extLst>
          </p:cNvPr>
          <p:cNvSpPr txBox="1"/>
          <p:nvPr/>
        </p:nvSpPr>
        <p:spPr>
          <a:xfrm>
            <a:off x="811658" y="328774"/>
            <a:ext cx="6143946" cy="754053"/>
          </a:xfrm>
          <a:prstGeom prst="rect">
            <a:avLst/>
          </a:prstGeom>
          <a:noFill/>
        </p:spPr>
        <p:txBody>
          <a:bodyPr wrap="square" rtlCol="0">
            <a:spAutoFit/>
          </a:bodyPr>
          <a:lstStyle/>
          <a:p>
            <a:r>
              <a:rPr lang="en-US" i="1">
                <a:solidFill>
                  <a:schemeClr val="tx1">
                    <a:lumMod val="65000"/>
                    <a:lumOff val="35000"/>
                  </a:schemeClr>
                </a:solidFill>
                <a:latin typeface="Georgia" panose="02040502050405020303" pitchFamily="18" charset="0"/>
              </a:rPr>
              <a:t>Take Action Now:</a:t>
            </a:r>
          </a:p>
          <a:p>
            <a:r>
              <a:rPr lang="en-US" sz="2500" b="1">
                <a:solidFill>
                  <a:schemeClr val="tx1">
                    <a:lumMod val="65000"/>
                    <a:lumOff val="35000"/>
                  </a:schemeClr>
                </a:solidFill>
              </a:rPr>
              <a:t>INCREASE OUR ABILITY TO ADAPT</a:t>
            </a:r>
          </a:p>
        </p:txBody>
      </p:sp>
      <p:sp>
        <p:nvSpPr>
          <p:cNvPr id="2" name="TextBox 1">
            <a:extLst>
              <a:ext uri="{FF2B5EF4-FFF2-40B4-BE49-F238E27FC236}">
                <a16:creationId xmlns:a16="http://schemas.microsoft.com/office/drawing/2014/main" id="{002B7B43-C786-64F2-6347-D33D9D9BE875}"/>
              </a:ext>
            </a:extLst>
          </p:cNvPr>
          <p:cNvSpPr txBox="1"/>
          <p:nvPr/>
        </p:nvSpPr>
        <p:spPr>
          <a:xfrm>
            <a:off x="1143000" y="1132702"/>
            <a:ext cx="6430942"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cs typeface="Calibri"/>
              </a:rPr>
              <a:t>THE ACTION PLAN ENCOURAGES CLUBS TO:</a:t>
            </a:r>
            <a:endParaRPr lang="en-US" sz="3200" b="1" dirty="0"/>
          </a:p>
        </p:txBody>
      </p:sp>
    </p:spTree>
    <p:custDataLst>
      <p:tags r:id="rId1"/>
    </p:custDataLst>
    <p:extLst>
      <p:ext uri="{BB962C8B-B14F-4D97-AF65-F5344CB8AC3E}">
        <p14:creationId xmlns:p14="http://schemas.microsoft.com/office/powerpoint/2010/main" val="1639086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9" name="Rectangle 3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C7327F9-1498-4617-B70C-F4CB1FE7D2D2}"/>
              </a:ext>
            </a:extLst>
          </p:cNvPr>
          <p:cNvPicPr>
            <a:picLocks noChangeAspect="1"/>
          </p:cNvPicPr>
          <p:nvPr/>
        </p:nvPicPr>
        <p:blipFill rotWithShape="1">
          <a:blip r:embed="rId4"/>
          <a:srcRect r="11876"/>
          <a:stretch/>
        </p:blipFill>
        <p:spPr>
          <a:xfrm>
            <a:off x="1" y="10"/>
            <a:ext cx="9669642" cy="6857990"/>
          </a:xfrm>
          <a:prstGeom prst="rect">
            <a:avLst/>
          </a:prstGeom>
        </p:spPr>
      </p:pic>
      <p:sp>
        <p:nvSpPr>
          <p:cNvPr id="70" name="Rectangle 4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607CCDB-DA67-4346-B0BB-E909F279AF31}"/>
              </a:ext>
            </a:extLst>
          </p:cNvPr>
          <p:cNvSpPr txBox="1"/>
          <p:nvPr/>
        </p:nvSpPr>
        <p:spPr>
          <a:xfrm>
            <a:off x="7165699" y="559016"/>
            <a:ext cx="4786053" cy="6300737"/>
          </a:xfrm>
          <a:prstGeom prst="rect">
            <a:avLst/>
          </a:prstGeom>
        </p:spPr>
        <p:txBody>
          <a:bodyPr vert="horz" lIns="91440" tIns="45720" rIns="91440" bIns="45720" rtlCol="0" anchor="t">
            <a:normAutofit fontScale="77500" lnSpcReduction="20000"/>
          </a:bodyPr>
          <a:lstStyle/>
          <a:p>
            <a:pPr>
              <a:lnSpc>
                <a:spcPct val="90000"/>
              </a:lnSpc>
              <a:spcAft>
                <a:spcPts val="600"/>
              </a:spcAft>
            </a:pPr>
            <a:r>
              <a:rPr lang="en-US" sz="3800" b="1" dirty="0"/>
              <a:t>The Role of Club President-elect</a:t>
            </a:r>
          </a:p>
          <a:p>
            <a:pPr marL="342900" indent="-342900">
              <a:lnSpc>
                <a:spcPct val="90000"/>
              </a:lnSpc>
              <a:spcAft>
                <a:spcPts val="600"/>
              </a:spcAft>
              <a:buFont typeface="Arial" panose="020B0604020202020204" pitchFamily="34" charset="0"/>
              <a:buChar char="•"/>
            </a:pPr>
            <a:endParaRPr lang="en-US" sz="3800" dirty="0"/>
          </a:p>
          <a:p>
            <a:pPr marL="342900" indent="-342900">
              <a:lnSpc>
                <a:spcPct val="90000"/>
              </a:lnSpc>
              <a:spcAft>
                <a:spcPts val="600"/>
              </a:spcAft>
              <a:buFont typeface="Arial" panose="020B0604020202020204" pitchFamily="34" charset="0"/>
              <a:buChar char="•"/>
            </a:pPr>
            <a:r>
              <a:rPr lang="en-US" sz="3800" dirty="0">
                <a:cs typeface="Calibri" panose="020F0502020204030204"/>
              </a:rPr>
              <a:t>Address club challenges through the lens of the Action Plan </a:t>
            </a:r>
          </a:p>
          <a:p>
            <a:pPr>
              <a:lnSpc>
                <a:spcPct val="90000"/>
              </a:lnSpc>
              <a:spcAft>
                <a:spcPts val="600"/>
              </a:spcAft>
            </a:pPr>
            <a:endParaRPr lang="en-US" sz="3800" dirty="0">
              <a:cs typeface="Calibri" panose="020F0502020204030204"/>
            </a:endParaRPr>
          </a:p>
          <a:p>
            <a:pPr marL="342900" indent="-342900">
              <a:lnSpc>
                <a:spcPct val="90000"/>
              </a:lnSpc>
              <a:spcAft>
                <a:spcPts val="600"/>
              </a:spcAft>
              <a:buFont typeface="Arial" panose="020B0604020202020204" pitchFamily="34" charset="0"/>
              <a:buChar char="•"/>
            </a:pPr>
            <a:r>
              <a:rPr lang="en-US" sz="3800" dirty="0">
                <a:cs typeface="Calibri" panose="020F0502020204030204"/>
              </a:rPr>
              <a:t>Use the Action Plan to create a meaningful experience for members and participants</a:t>
            </a:r>
          </a:p>
          <a:p>
            <a:pPr>
              <a:lnSpc>
                <a:spcPct val="90000"/>
              </a:lnSpc>
              <a:spcAft>
                <a:spcPts val="600"/>
              </a:spcAft>
            </a:pPr>
            <a:endParaRPr lang="en-US" sz="3800" dirty="0">
              <a:cs typeface="Calibri" panose="020F0502020204030204"/>
            </a:endParaRPr>
          </a:p>
          <a:p>
            <a:pPr marL="342900" indent="-342900">
              <a:lnSpc>
                <a:spcPct val="90000"/>
              </a:lnSpc>
              <a:spcAft>
                <a:spcPts val="600"/>
              </a:spcAft>
              <a:buFont typeface="Arial" panose="020B0604020202020204" pitchFamily="34" charset="0"/>
              <a:buChar char="•"/>
            </a:pPr>
            <a:r>
              <a:rPr lang="en-US" sz="3800" dirty="0"/>
              <a:t>Make their own strategic plan using the </a:t>
            </a:r>
            <a:r>
              <a:rPr lang="en-US" sz="3800" b="1" dirty="0"/>
              <a:t>Strategic Planning Guide</a:t>
            </a:r>
            <a:r>
              <a:rPr lang="en-US" sz="3800" dirty="0"/>
              <a:t> </a:t>
            </a:r>
          </a:p>
          <a:p>
            <a:pPr marL="342900" indent="-342900">
              <a:lnSpc>
                <a:spcPct val="90000"/>
              </a:lnSpc>
              <a:spcAft>
                <a:spcPts val="600"/>
              </a:spcAft>
              <a:buFont typeface="Arial" panose="020B0604020202020204" pitchFamily="34" charset="0"/>
              <a:buChar char="•"/>
            </a:pPr>
            <a:endParaRPr lang="en-US" sz="3800" dirty="0">
              <a:cs typeface="Calibri"/>
            </a:endParaRPr>
          </a:p>
          <a:p>
            <a:pPr marL="342900" indent="-342900">
              <a:lnSpc>
                <a:spcPct val="90000"/>
              </a:lnSpc>
              <a:spcAft>
                <a:spcPts val="600"/>
              </a:spcAft>
              <a:buFont typeface="Arial" panose="020B0604020202020204" pitchFamily="34" charset="0"/>
              <a:buChar char="•"/>
            </a:pPr>
            <a:r>
              <a:rPr lang="en-US" sz="3800" dirty="0">
                <a:solidFill>
                  <a:schemeClr val="tx1">
                    <a:lumMod val="75000"/>
                    <a:lumOff val="25000"/>
                  </a:schemeClr>
                </a:solidFill>
              </a:rPr>
              <a:t>Visit: </a:t>
            </a:r>
            <a:r>
              <a:rPr lang="en-US" sz="3800" b="1" dirty="0">
                <a:solidFill>
                  <a:schemeClr val="tx1">
                    <a:lumMod val="75000"/>
                    <a:lumOff val="25000"/>
                  </a:schemeClr>
                </a:solidFill>
              </a:rPr>
              <a:t>rotary.org/actionplan</a:t>
            </a:r>
            <a:endParaRPr lang="en-US" sz="38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a:lnSpc>
                <a:spcPct val="90000"/>
              </a:lnSpc>
              <a:spcAft>
                <a:spcPts val="600"/>
              </a:spcAft>
            </a:pPr>
            <a:endParaRPr lang="en-US" sz="2800" dirty="0">
              <a:cs typeface="Calibri"/>
            </a:endParaRPr>
          </a:p>
        </p:txBody>
      </p:sp>
    </p:spTree>
    <p:custDataLst>
      <p:tags r:id="rId1"/>
    </p:custDataLst>
    <p:extLst>
      <p:ext uri="{BB962C8B-B14F-4D97-AF65-F5344CB8AC3E}">
        <p14:creationId xmlns:p14="http://schemas.microsoft.com/office/powerpoint/2010/main" val="1667680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colorful circles&#10;&#10;Description automatically generated with low confidence">
            <a:extLst>
              <a:ext uri="{FF2B5EF4-FFF2-40B4-BE49-F238E27FC236}">
                <a16:creationId xmlns:a16="http://schemas.microsoft.com/office/drawing/2014/main" id="{DBD2F7C9-2278-E44B-BCAF-7E07FC3645FB}"/>
              </a:ext>
            </a:extLst>
          </p:cNvPr>
          <p:cNvPicPr>
            <a:picLocks noChangeAspect="1"/>
          </p:cNvPicPr>
          <p:nvPr/>
        </p:nvPicPr>
        <p:blipFill>
          <a:blip r:embed="rId4"/>
          <a:stretch>
            <a:fillRect/>
          </a:stretch>
        </p:blipFill>
        <p:spPr>
          <a:xfrm>
            <a:off x="-73095" y="-44735"/>
            <a:ext cx="12338191" cy="6947470"/>
          </a:xfrm>
          <a:prstGeom prst="rect">
            <a:avLst/>
          </a:prstGeom>
        </p:spPr>
      </p:pic>
    </p:spTree>
    <p:custDataLst>
      <p:tags r:id="rId1"/>
    </p:custDataLst>
    <p:extLst>
      <p:ext uri="{BB962C8B-B14F-4D97-AF65-F5344CB8AC3E}">
        <p14:creationId xmlns:p14="http://schemas.microsoft.com/office/powerpoint/2010/main" val="17104739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8"/>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1670</Words>
  <Application>Microsoft Office PowerPoint</Application>
  <PresentationFormat>Widescreen</PresentationFormat>
  <Paragraphs>136</Paragraphs>
  <Slides>8</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Arial,Sans-Serif</vt:lpstr>
      <vt:lpstr>Calibri</vt:lpstr>
      <vt:lpstr>Calibri Light</vt:lpstr>
      <vt:lpstr>Georgia</vt:lpstr>
      <vt:lpstr>Open Sans</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Moulden</dc:creator>
  <cp:lastModifiedBy>Kimberly Kouame</cp:lastModifiedBy>
  <cp:revision>244</cp:revision>
  <dcterms:created xsi:type="dcterms:W3CDTF">2022-03-16T19:32:21Z</dcterms:created>
  <dcterms:modified xsi:type="dcterms:W3CDTF">2023-07-11T22:35:20Z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8549D16B-4DEF-40A9-A94A-E2F48A3AB39C</vt:lpwstr>
  </property>
  <property fmtid="{D5CDD505-2E9C-101B-9397-08002B2CF9AE}" pid="3" name="ArticulatePath">
    <vt:lpwstr>ActionPlan-PPT-22-2</vt:lpwstr>
  </property>
</Properties>
</file>